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9"/>
  </p:notesMasterIdLst>
  <p:handoutMasterIdLst>
    <p:handoutMasterId r:id="rId70"/>
  </p:handoutMasterIdLst>
  <p:sldIdLst>
    <p:sldId id="362" r:id="rId5"/>
    <p:sldId id="430" r:id="rId6"/>
    <p:sldId id="418" r:id="rId7"/>
    <p:sldId id="429" r:id="rId8"/>
    <p:sldId id="275" r:id="rId9"/>
    <p:sldId id="277" r:id="rId10"/>
    <p:sldId id="262" r:id="rId11"/>
    <p:sldId id="374" r:id="rId12"/>
    <p:sldId id="260" r:id="rId13"/>
    <p:sldId id="441" r:id="rId14"/>
    <p:sldId id="261" r:id="rId15"/>
    <p:sldId id="312" r:id="rId16"/>
    <p:sldId id="431" r:id="rId17"/>
    <p:sldId id="432" r:id="rId18"/>
    <p:sldId id="264" r:id="rId19"/>
    <p:sldId id="265" r:id="rId20"/>
    <p:sldId id="434" r:id="rId21"/>
    <p:sldId id="266" r:id="rId22"/>
    <p:sldId id="442" r:id="rId23"/>
    <p:sldId id="443" r:id="rId24"/>
    <p:sldId id="444" r:id="rId25"/>
    <p:sldId id="445" r:id="rId26"/>
    <p:sldId id="314" r:id="rId27"/>
    <p:sldId id="289" r:id="rId28"/>
    <p:sldId id="291" r:id="rId29"/>
    <p:sldId id="294" r:id="rId30"/>
    <p:sldId id="296" r:id="rId31"/>
    <p:sldId id="446" r:id="rId32"/>
    <p:sldId id="301" r:id="rId33"/>
    <p:sldId id="324" r:id="rId34"/>
    <p:sldId id="300" r:id="rId35"/>
    <p:sldId id="325" r:id="rId36"/>
    <p:sldId id="435" r:id="rId37"/>
    <p:sldId id="305" r:id="rId38"/>
    <p:sldId id="307" r:id="rId39"/>
    <p:sldId id="436" r:id="rId40"/>
    <p:sldId id="309" r:id="rId41"/>
    <p:sldId id="437" r:id="rId42"/>
    <p:sldId id="438" r:id="rId43"/>
    <p:sldId id="310" r:id="rId44"/>
    <p:sldId id="329" r:id="rId45"/>
    <p:sldId id="439" r:id="rId46"/>
    <p:sldId id="323" r:id="rId47"/>
    <p:sldId id="330" r:id="rId48"/>
    <p:sldId id="331" r:id="rId49"/>
    <p:sldId id="295" r:id="rId50"/>
    <p:sldId id="317" r:id="rId51"/>
    <p:sldId id="304" r:id="rId52"/>
    <p:sldId id="318" r:id="rId53"/>
    <p:sldId id="276" r:id="rId54"/>
    <p:sldId id="334" r:id="rId55"/>
    <p:sldId id="335" r:id="rId56"/>
    <p:sldId id="336" r:id="rId57"/>
    <p:sldId id="337" r:id="rId58"/>
    <p:sldId id="338" r:id="rId59"/>
    <p:sldId id="440" r:id="rId60"/>
    <p:sldId id="339" r:id="rId61"/>
    <p:sldId id="447" r:id="rId62"/>
    <p:sldId id="448" r:id="rId63"/>
    <p:sldId id="340" r:id="rId64"/>
    <p:sldId id="360" r:id="rId65"/>
    <p:sldId id="361" r:id="rId66"/>
    <p:sldId id="308" r:id="rId67"/>
    <p:sldId id="373" r:id="rId68"/>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onsolas" panose="020B0609020204030204" pitchFamily="49" charset="0"/>
      <p:regular r:id="rId75"/>
      <p:bold r:id="rId76"/>
      <p:italic r:id="rId77"/>
      <p:boldItalic r:id="rId78"/>
    </p:embeddedFont>
    <p:embeddedFont>
      <p:font typeface="Helvetica" panose="020B0604020202020204" pitchFamily="34" charset="0"/>
      <p:regular r:id="rId79"/>
      <p:bold r:id="rId80"/>
      <p:italic r:id="rId81"/>
      <p:boldItalic r:id="rId82"/>
    </p:embeddedFont>
    <p:embeddedFont>
      <p:font typeface="Open Sans" panose="020B0606030504020204" pitchFamily="34" charset="0"/>
      <p:regular r:id="rId83"/>
      <p:bold r:id="rId84"/>
      <p:italic r:id="rId85"/>
      <p:boldItalic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1BC51E-81A8-4ED8-AAFF-A59572D3CB48}" v="149" dt="2023-03-07T15:43:07.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632" autoAdjust="0"/>
  </p:normalViewPr>
  <p:slideViewPr>
    <p:cSldViewPr>
      <p:cViewPr varScale="1">
        <p:scale>
          <a:sx n="74" d="100"/>
          <a:sy n="74" d="100"/>
        </p:scale>
        <p:origin x="193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2.fntdata"/><Relationship Id="rId90"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07/03/2023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56B58-3E93-4719-B657-49D544B01852}" type="datetimeFigureOut">
              <a:rPr lang="en-GB" smtClean="0"/>
              <a:t>07/03/2023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AD8A2-07E5-465C-9C44-9F9F9187BFD0}" type="slidenum">
              <a:rPr lang="en-GB" smtClean="0"/>
              <a:t>‹#›</a:t>
            </a:fld>
            <a:endParaRPr lang="en-GB"/>
          </a:p>
        </p:txBody>
      </p:sp>
    </p:spTree>
    <p:extLst>
      <p:ext uri="{BB962C8B-B14F-4D97-AF65-F5344CB8AC3E}">
        <p14:creationId xmlns:p14="http://schemas.microsoft.com/office/powerpoint/2010/main" val="1296629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cikit-learn.org/stable/modules/generated/sklearn.metrics.accuracy_score.html#sklearn.metrics.accuracy_score"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scikit-learn.org/stable/modules/generated/sklearn.metrics.recall_score.html#sklearn.metrics.recall_score" TargetMode="External"/><Relationship Id="rId4" Type="http://schemas.openxmlformats.org/officeDocument/2006/relationships/hyperlink" Target="https://scikit-learn.org/stable/modules/generated/sklearn.metrics.precision_score.html#sklearn.metrics.precision_score"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1286565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So, semi-structured data</a:t>
            </a:r>
          </a:p>
          <a:p>
            <a:pPr marL="0" indent="0">
              <a:buNone/>
            </a:pPr>
            <a:r>
              <a:rPr lang="en-GB" baseline="0" dirty="0"/>
              <a:t>CLICK</a:t>
            </a:r>
          </a:p>
          <a:p>
            <a:pPr marL="0" indent="0">
              <a:buNone/>
            </a:pPr>
            <a:r>
              <a:rPr lang="en-GB" baseline="0" dirty="0"/>
              <a:t>Has items with internal structure but no (or almost no) overall or coherent structure. There may be missing values, different ways to measure, record, or order the values, etc.</a:t>
            </a:r>
          </a:p>
          <a:p>
            <a:pPr marL="0" indent="0">
              <a:buNone/>
            </a:pPr>
            <a:r>
              <a:rPr lang="en-GB" baseline="0" dirty="0"/>
              <a:t>CLICK</a:t>
            </a:r>
          </a:p>
          <a:p>
            <a:pPr marL="0" indent="0">
              <a:buNone/>
            </a:pPr>
            <a:r>
              <a:rPr lang="en-GB" baseline="0" dirty="0"/>
              <a:t>We interact with semi-structured data like this every time we speak to people. But it is much less familiar or accessible to us as researchers or analysts. </a:t>
            </a:r>
            <a:br>
              <a:rPr lang="en-GB" baseline="0" dirty="0"/>
            </a:br>
            <a:endParaRPr lang="en-GB" baseline="0" dirty="0"/>
          </a:p>
          <a:p>
            <a:pPr marL="0" indent="0">
              <a:buNone/>
            </a:pPr>
            <a:r>
              <a:rPr lang="en-GB" baseline="0" dirty="0"/>
              <a:t>It has information content, that content is harder and slower to use. The tools developed for structured data break down and people tend to ignore it as a data source or go really manual with it, maybe reading, cross-referencing, filling in gaps, re-coding it or retro-actively structuring it. Essentially, using it means becoming an expert on it. </a:t>
            </a:r>
          </a:p>
          <a:p>
            <a:pPr marL="0" indent="0">
              <a:buNone/>
            </a:pPr>
            <a:endParaRPr lang="en-GB" baseline="0" dirty="0"/>
          </a:p>
          <a:p>
            <a:pPr marL="0" indent="0">
              <a:buNone/>
            </a:pPr>
            <a:r>
              <a:rPr lang="en-GB" baseline="0" dirty="0"/>
              <a:t>This requires a certain amount of ‘gut instinct’, is really hard to ‘show your work’ and agreements cannot really be resolved easily.</a:t>
            </a:r>
            <a:endParaRPr lang="en-GB" dirty="0"/>
          </a:p>
          <a:p>
            <a:pPr marL="0" indent="0">
              <a:buNone/>
            </a:pPr>
            <a:endParaRPr lang="en-GB" baseline="0" dirty="0"/>
          </a:p>
          <a:p>
            <a:pPr marL="0" indent="0">
              <a:buNone/>
            </a:pPr>
            <a:endParaRPr lang="en-GB" baseline="0" dirty="0"/>
          </a:p>
        </p:txBody>
      </p:sp>
      <p:sp>
        <p:nvSpPr>
          <p:cNvPr id="4" name="Slide Number Placeholder 3"/>
          <p:cNvSpPr>
            <a:spLocks noGrp="1"/>
          </p:cNvSpPr>
          <p:nvPr>
            <p:ph type="sldNum" sz="quarter" idx="10"/>
          </p:nvPr>
        </p:nvSpPr>
        <p:spPr/>
        <p:txBody>
          <a:bodyPr/>
          <a:lstStyle/>
          <a:p>
            <a:fld id="{62145A11-D943-4F58-B77D-5E24EAC00F63}" type="slidenum">
              <a:rPr lang="en-GB" smtClean="0"/>
              <a:t>18</a:t>
            </a:fld>
            <a:endParaRPr lang="en-GB"/>
          </a:p>
        </p:txBody>
      </p:sp>
    </p:spTree>
    <p:extLst>
      <p:ext uri="{BB962C8B-B14F-4D97-AF65-F5344CB8AC3E}">
        <p14:creationId xmlns:p14="http://schemas.microsoft.com/office/powerpoint/2010/main" val="2638315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Traditionally, people just kept </a:t>
            </a:r>
            <a:r>
              <a:rPr lang="en-GB" baseline="0" dirty="0"/>
              <a:t>structured and unstructured or semi-structured data separate. </a:t>
            </a:r>
          </a:p>
          <a:p>
            <a:pPr marL="0" indent="0">
              <a:buNone/>
            </a:pPr>
            <a:r>
              <a:rPr lang="en-GB" baseline="0" dirty="0"/>
              <a:t>CLICK</a:t>
            </a:r>
          </a:p>
          <a:p>
            <a:pPr marL="0" indent="0">
              <a:buNone/>
            </a:pPr>
            <a:r>
              <a:rPr lang="en-GB" baseline="0" dirty="0"/>
              <a:t>Science handled the structured stuff and showed all the work, while </a:t>
            </a:r>
          </a:p>
          <a:p>
            <a:pPr marL="0" indent="0">
              <a:buNone/>
            </a:pPr>
            <a:r>
              <a:rPr lang="en-GB" baseline="0" dirty="0"/>
              <a:t>CLICK</a:t>
            </a:r>
          </a:p>
          <a:p>
            <a:pPr marL="0" indent="0">
              <a:buNone/>
            </a:pPr>
            <a:r>
              <a:rPr lang="en-GB" baseline="0" dirty="0"/>
              <a:t>Humanities and social science handled all the less structured stuff via lot of writing and talking and discussing interpretations. </a:t>
            </a:r>
          </a:p>
          <a:p>
            <a:pPr marL="0" indent="0">
              <a:buNone/>
            </a:pPr>
            <a:r>
              <a:rPr lang="en-GB" baseline="0" dirty="0"/>
              <a:t>BUT - This division has started to get a bit boring. </a:t>
            </a:r>
          </a:p>
          <a:p>
            <a:pPr marL="0" indent="0">
              <a:buNone/>
            </a:pPr>
            <a:r>
              <a:rPr lang="en-GB" baseline="0" dirty="0"/>
              <a:t>We don’t want to limit ourselves in how we approach problems. </a:t>
            </a:r>
          </a:p>
          <a:p>
            <a:pPr marL="0" indent="0">
              <a:buNone/>
            </a:pPr>
            <a:r>
              <a:rPr lang="en-GB" baseline="0" dirty="0"/>
              <a:t>We want everyone to show their work as much as possible. </a:t>
            </a:r>
          </a:p>
          <a:p>
            <a:pPr marL="0" indent="0">
              <a:buNone/>
            </a:pPr>
            <a:r>
              <a:rPr lang="en-GB" baseline="0" dirty="0"/>
              <a:t>And we realise that semi-structured data is not totally structure-less.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Plus, semi-structured data is growing in volume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Way too quickly for someone to become an expert on it through manual means.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At the same time, semi-structured data is not only more common and more important to our lives, but also more accessible.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let’s look at how text-mining turns semi-structured text data into more structured data in 4 steps. </a:t>
            </a:r>
          </a:p>
        </p:txBody>
      </p:sp>
      <p:sp>
        <p:nvSpPr>
          <p:cNvPr id="4" name="Slide Number Placeholder 3"/>
          <p:cNvSpPr>
            <a:spLocks noGrp="1"/>
          </p:cNvSpPr>
          <p:nvPr>
            <p:ph type="sldNum" sz="quarter" idx="10"/>
          </p:nvPr>
        </p:nvSpPr>
        <p:spPr/>
        <p:txBody>
          <a:bodyPr/>
          <a:lstStyle/>
          <a:p>
            <a:fld id="{62145A11-D943-4F58-B77D-5E24EAC00F63}" type="slidenum">
              <a:rPr lang="en-GB" smtClean="0"/>
              <a:t>23</a:t>
            </a:fld>
            <a:endParaRPr lang="en-GB"/>
          </a:p>
        </p:txBody>
      </p:sp>
    </p:spTree>
    <p:extLst>
      <p:ext uri="{BB962C8B-B14F-4D97-AF65-F5344CB8AC3E}">
        <p14:creationId xmlns:p14="http://schemas.microsoft.com/office/powerpoint/2010/main" val="3934183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 1, is </a:t>
            </a:r>
          </a:p>
          <a:p>
            <a:r>
              <a:rPr lang="en-GB" dirty="0"/>
              <a:t>CLICK</a:t>
            </a:r>
          </a:p>
          <a:p>
            <a:r>
              <a:rPr lang="en-GB" dirty="0"/>
              <a:t>Retrieval or identifying and acquiring</a:t>
            </a:r>
            <a:r>
              <a:rPr lang="en-GB" baseline="0" dirty="0"/>
              <a:t> a </a:t>
            </a:r>
            <a:r>
              <a:rPr lang="en-GB" dirty="0"/>
              <a:t>relevant (and ideally representative) set of text documents. </a:t>
            </a:r>
          </a:p>
          <a:p>
            <a:endParaRPr lang="en-GB" dirty="0"/>
          </a:p>
          <a:p>
            <a:r>
              <a:rPr lang="en-GB" dirty="0"/>
              <a:t>That might be tweets featuring</a:t>
            </a:r>
            <a:r>
              <a:rPr lang="en-GB" baseline="0" dirty="0"/>
              <a:t> a certain hashtag, Blog posts with certain keywords, newspaper articles by a particular journalist, the minutes of local council meetings, just about anything. </a:t>
            </a:r>
          </a:p>
          <a:p>
            <a:endParaRPr lang="en-GB" baseline="0" dirty="0"/>
          </a:p>
          <a:p>
            <a:r>
              <a:rPr lang="en-GB" dirty="0"/>
              <a:t>Let’s say that I want to </a:t>
            </a:r>
            <a:r>
              <a:rPr lang="en-GB" baseline="0" dirty="0"/>
              <a:t>look at how to recognise when government projects are going to go nowhere. </a:t>
            </a:r>
          </a:p>
          <a:p>
            <a:r>
              <a:rPr lang="en-GB" baseline="0" dirty="0"/>
              <a:t>I would retrieve a set of news articles or press releases about government projects, with some that are known to have been cancelled and others known to have happened. </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 have to balance the desire to get ABSOLUTELY EVERYTHING that </a:t>
            </a:r>
            <a:r>
              <a:rPr lang="en-GB" i="1" baseline="0" dirty="0"/>
              <a:t>might be good</a:t>
            </a:r>
            <a:r>
              <a:rPr lang="en-GB" baseline="0" dirty="0"/>
              <a:t> to include against your resources (time, computer storage space, processer power, institutional access,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 have to compromise, but be clear about the choices you make because someone will want you to defend them.</a:t>
            </a:r>
            <a:endParaRPr lang="en-GB" dirty="0"/>
          </a:p>
          <a:p>
            <a:endParaRPr lang="en-GB" baseline="0" dirty="0"/>
          </a:p>
          <a:p>
            <a:r>
              <a:rPr lang="en-GB" baseline="0" dirty="0"/>
              <a:t>Keep a raw copy of your acquired data. Also, if your data is the result of a search, </a:t>
            </a:r>
          </a:p>
          <a:p>
            <a:r>
              <a:rPr lang="en-GB" baseline="0" dirty="0"/>
              <a:t>CLICK</a:t>
            </a:r>
          </a:p>
          <a:p>
            <a:r>
              <a:rPr lang="en-GB" baseline="0" dirty="0"/>
              <a:t>keep the details of your search including the sources you used, the date range you specified, the search terms, etc. </a:t>
            </a:r>
          </a:p>
          <a:p>
            <a:endParaRPr lang="en-GB" baseline="0" dirty="0"/>
          </a:p>
        </p:txBody>
      </p:sp>
      <p:sp>
        <p:nvSpPr>
          <p:cNvPr id="4" name="Slide Number Placeholder 3"/>
          <p:cNvSpPr>
            <a:spLocks noGrp="1"/>
          </p:cNvSpPr>
          <p:nvPr>
            <p:ph type="sldNum" sz="quarter" idx="10"/>
          </p:nvPr>
        </p:nvSpPr>
        <p:spPr/>
        <p:txBody>
          <a:bodyPr/>
          <a:lstStyle/>
          <a:p>
            <a:fld id="{62145A11-D943-4F58-B77D-5E24EAC00F63}" type="slidenum">
              <a:rPr lang="en-GB" smtClean="0"/>
              <a:t>24</a:t>
            </a:fld>
            <a:endParaRPr lang="en-GB"/>
          </a:p>
        </p:txBody>
      </p:sp>
    </p:spTree>
    <p:extLst>
      <p:ext uri="{BB962C8B-B14F-4D97-AF65-F5344CB8AC3E}">
        <p14:creationId xmlns:p14="http://schemas.microsoft.com/office/powerpoint/2010/main" val="3318292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Step 2 is Processing</a:t>
            </a:r>
            <a:r>
              <a:rPr lang="en-GB" baseline="0" dirty="0"/>
              <a:t> which is a bunch of practical steps that turn your potentially messy raw data into something that…</a:t>
            </a:r>
          </a:p>
          <a:p>
            <a:pPr marL="0" indent="0">
              <a:buNone/>
            </a:pPr>
            <a:r>
              <a:rPr lang="en-GB" baseline="0" dirty="0"/>
              <a:t>CLICK</a:t>
            </a:r>
          </a:p>
          <a:p>
            <a:pPr marL="0" indent="0">
              <a:buNone/>
            </a:pPr>
            <a:r>
              <a:rPr lang="en-GB" baseline="0" dirty="0"/>
              <a:t>A computer can read. </a:t>
            </a:r>
          </a:p>
          <a:p>
            <a:pPr marL="0" indent="0">
              <a:buNone/>
            </a:pPr>
            <a:r>
              <a:rPr lang="en-GB" baseline="0" dirty="0"/>
              <a:t>Use computational tools for this (e.g. the R or Python libraries) which not only keeps track of what you did (and in what order) but allows you and others to run the steps again in the future on the same, or a different, data set. Very reproducible!</a:t>
            </a:r>
          </a:p>
          <a:p>
            <a:pPr marL="0" indent="0">
              <a:buNone/>
            </a:pPr>
            <a:endParaRPr lang="en-GB" baseline="0" dirty="0"/>
          </a:p>
          <a:p>
            <a:pPr marL="0" indent="0">
              <a:buNone/>
            </a:pPr>
            <a:r>
              <a:rPr lang="en-GB" baseline="0" dirty="0"/>
              <a:t>I won’t go into too much detail right now, because I cover this fully in just a bit. </a:t>
            </a:r>
          </a:p>
        </p:txBody>
      </p:sp>
      <p:sp>
        <p:nvSpPr>
          <p:cNvPr id="4" name="Slide Number Placeholder 3"/>
          <p:cNvSpPr>
            <a:spLocks noGrp="1"/>
          </p:cNvSpPr>
          <p:nvPr>
            <p:ph type="sldNum" sz="quarter" idx="10"/>
          </p:nvPr>
        </p:nvSpPr>
        <p:spPr/>
        <p:txBody>
          <a:bodyPr/>
          <a:lstStyle/>
          <a:p>
            <a:fld id="{62145A11-D943-4F58-B77D-5E24EAC00F63}" type="slidenum">
              <a:rPr lang="en-GB" smtClean="0"/>
              <a:t>25</a:t>
            </a:fld>
            <a:endParaRPr lang="en-GB"/>
          </a:p>
        </p:txBody>
      </p:sp>
    </p:spTree>
    <p:extLst>
      <p:ext uri="{BB962C8B-B14F-4D97-AF65-F5344CB8AC3E}">
        <p14:creationId xmlns:p14="http://schemas.microsoft.com/office/powerpoint/2010/main" val="3435020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GB" dirty="0"/>
              <a:t>Step 3 is </a:t>
            </a:r>
          </a:p>
          <a:p>
            <a:pPr marL="0" indent="0">
              <a:buFont typeface="Arial" pitchFamily="34" charset="0"/>
              <a:buNone/>
            </a:pPr>
            <a:r>
              <a:rPr lang="en-GB" dirty="0"/>
              <a:t>CLICK</a:t>
            </a:r>
          </a:p>
          <a:p>
            <a:pPr marL="0" indent="0">
              <a:buFont typeface="Arial" pitchFamily="34" charset="0"/>
              <a:buNone/>
            </a:pPr>
            <a:r>
              <a:rPr lang="en-GB" dirty="0"/>
              <a:t>analysis, which is about running</a:t>
            </a:r>
            <a:r>
              <a:rPr lang="en-GB" baseline="0" dirty="0"/>
              <a:t> a</a:t>
            </a:r>
            <a:r>
              <a:rPr lang="en-GB" dirty="0"/>
              <a:t> particular analytical or statistical </a:t>
            </a:r>
            <a:r>
              <a:rPr lang="en-GB" baseline="0" dirty="0"/>
              <a:t>method relevant to the original research question. </a:t>
            </a:r>
            <a:endParaRPr lang="en-GB" dirty="0"/>
          </a:p>
          <a:p>
            <a:pPr marL="0" indent="0">
              <a:buFont typeface="Arial" pitchFamily="34" charset="0"/>
              <a:buNone/>
            </a:pPr>
            <a:endParaRPr lang="en-GB"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This can include a wide variety of things</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From the fairly basic to the complex.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baseline="0" dirty="0"/>
              <a:t>I cover a few examples of this later, but there are many more. </a:t>
            </a:r>
          </a:p>
        </p:txBody>
      </p:sp>
      <p:sp>
        <p:nvSpPr>
          <p:cNvPr id="4" name="Slide Number Placeholder 3"/>
          <p:cNvSpPr>
            <a:spLocks noGrp="1"/>
          </p:cNvSpPr>
          <p:nvPr>
            <p:ph type="sldNum" sz="quarter" idx="10"/>
          </p:nvPr>
        </p:nvSpPr>
        <p:spPr/>
        <p:txBody>
          <a:bodyPr/>
          <a:lstStyle/>
          <a:p>
            <a:fld id="{62145A11-D943-4F58-B77D-5E24EAC00F63}" type="slidenum">
              <a:rPr lang="en-GB" smtClean="0"/>
              <a:t>26</a:t>
            </a:fld>
            <a:endParaRPr lang="en-GB"/>
          </a:p>
        </p:txBody>
      </p:sp>
    </p:spTree>
    <p:extLst>
      <p:ext uri="{BB962C8B-B14F-4D97-AF65-F5344CB8AC3E}">
        <p14:creationId xmlns:p14="http://schemas.microsoft.com/office/powerpoint/2010/main" val="1046151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a:p>
            <a:pPr marL="0" indent="0">
              <a:buNone/>
            </a:pPr>
            <a:r>
              <a:rPr lang="en-GB" dirty="0"/>
              <a:t>Step 4 is communication </a:t>
            </a:r>
          </a:p>
          <a:p>
            <a:pPr marL="0" indent="0">
              <a:buNone/>
            </a:pPr>
            <a:r>
              <a:rPr lang="en-GB" dirty="0"/>
              <a:t>CLICK</a:t>
            </a:r>
          </a:p>
          <a:p>
            <a:pPr marL="0" indent="0">
              <a:buNone/>
            </a:pPr>
            <a:endParaRPr lang="en-GB" baseline="0" dirty="0"/>
          </a:p>
          <a:p>
            <a:pPr marL="0" indent="0">
              <a:buNone/>
            </a:pPr>
            <a:r>
              <a:rPr lang="en-GB" baseline="0" dirty="0"/>
              <a:t>And includes identifying the meaningful results of the analysis and highlighting the insights through presentation and/or visualisation. This can be difficult.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br>
              <a:rPr lang="en-GB" baseline="0" dirty="0"/>
            </a:br>
            <a:r>
              <a:rPr lang="en-GB" baseline="0" dirty="0"/>
              <a:t>This is a word cloud of one-word reactions to one of President Obama’s State of the Union addresses. Size represents frequency, but location is irrelevant.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visualisation has a very different impact than would a simple table with words in one column and frequency counts in the next. </a:t>
            </a:r>
            <a:br>
              <a:rPr lang="en-GB" baseline="0" dirty="0"/>
            </a:br>
            <a:r>
              <a:rPr lang="en-GB" baseline="0" dirty="0"/>
              <a:t>But is the difference in impact good? Distracting? Misleading? Simply unfamiliar? Something else?</a:t>
            </a:r>
            <a:endParaRPr lang="en-GB" dirty="0"/>
          </a:p>
          <a:p>
            <a:pPr marL="0" indent="0">
              <a:buNone/>
            </a:pPr>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27</a:t>
            </a:fld>
            <a:endParaRPr lang="en-GB"/>
          </a:p>
        </p:txBody>
      </p:sp>
    </p:spTree>
    <p:extLst>
      <p:ext uri="{BB962C8B-B14F-4D97-AF65-F5344CB8AC3E}">
        <p14:creationId xmlns:p14="http://schemas.microsoft.com/office/powerpoint/2010/main" val="2939713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forcing semi-structured data into structured data, you remove information.</a:t>
            </a:r>
          </a:p>
          <a:p>
            <a:endParaRPr lang="en-GB" dirty="0"/>
          </a:p>
          <a:p>
            <a:r>
              <a:rPr lang="en-GB" dirty="0"/>
              <a:t>For example, </a:t>
            </a:r>
            <a:r>
              <a:rPr lang="en-US" dirty="0"/>
              <a:t>standardizing spelling removes the kind of information that we get from recognizing that a text has an error or even just a non-standard variant. </a:t>
            </a:r>
          </a:p>
          <a:p>
            <a:r>
              <a:rPr lang="en-US" dirty="0"/>
              <a:t>US vs. UK spelling, for instance, or phat vs. Fat. </a:t>
            </a:r>
            <a:endParaRPr lang="en-GB" dirty="0"/>
          </a:p>
          <a:p>
            <a:endParaRPr lang="en-US" dirty="0">
              <a:cs typeface="Calibri"/>
            </a:endParaRPr>
          </a:p>
        </p:txBody>
      </p:sp>
      <p:sp>
        <p:nvSpPr>
          <p:cNvPr id="4" name="Slide Number Placeholder 3"/>
          <p:cNvSpPr>
            <a:spLocks noGrp="1"/>
          </p:cNvSpPr>
          <p:nvPr>
            <p:ph type="sldNum" sz="quarter" idx="5"/>
          </p:nvPr>
        </p:nvSpPr>
        <p:spPr/>
        <p:txBody>
          <a:bodyPr/>
          <a:lstStyle/>
          <a:p>
            <a:fld id="{70B0AB28-7214-4921-9AEE-40B3256049C0}" type="slidenum">
              <a:rPr lang="en-GB" smtClean="0"/>
              <a:t>29</a:t>
            </a:fld>
            <a:endParaRPr lang="en-GB"/>
          </a:p>
        </p:txBody>
      </p:sp>
    </p:spTree>
    <p:extLst>
      <p:ext uri="{BB962C8B-B14F-4D97-AF65-F5344CB8AC3E}">
        <p14:creationId xmlns:p14="http://schemas.microsoft.com/office/powerpoint/2010/main" val="3525738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t>So, retrieval and analysis are both important, but they are topics for another day. </a:t>
            </a:r>
          </a:p>
          <a:p>
            <a:pPr>
              <a:defRPr/>
            </a:pPr>
            <a:r>
              <a:rPr lang="en-GB" dirty="0"/>
              <a:t>I really want to start getting into detail on steps 2 and 3. </a:t>
            </a:r>
          </a:p>
          <a:p>
            <a:pPr>
              <a:defRPr/>
            </a:pPr>
            <a:r>
              <a:rPr lang="en-GB" dirty="0"/>
              <a:t>CLICK</a:t>
            </a:r>
          </a:p>
          <a:p>
            <a:pPr>
              <a:defRPr/>
            </a:pPr>
            <a:r>
              <a:rPr lang="en-GB" dirty="0"/>
              <a:t>Processing and extraction, which are not always linear. Expect these steps to be a bit iterative. </a:t>
            </a:r>
          </a:p>
          <a:p>
            <a:pPr>
              <a:defRPr/>
            </a:pPr>
            <a:r>
              <a:rPr lang="en-GB" dirty="0"/>
              <a:t>CLICK</a:t>
            </a:r>
          </a:p>
          <a:p>
            <a:pPr marL="0" indent="0">
              <a:buNone/>
            </a:pPr>
            <a:r>
              <a:rPr lang="en-GB" dirty="0"/>
              <a:t>There is a lot involved in both steps, which you may or may not need depending on your project.</a:t>
            </a:r>
          </a:p>
        </p:txBody>
      </p:sp>
      <p:sp>
        <p:nvSpPr>
          <p:cNvPr id="4" name="Slide Number Placeholder 3"/>
          <p:cNvSpPr>
            <a:spLocks noGrp="1"/>
          </p:cNvSpPr>
          <p:nvPr>
            <p:ph type="sldNum" sz="quarter" idx="10"/>
          </p:nvPr>
        </p:nvSpPr>
        <p:spPr/>
        <p:txBody>
          <a:bodyPr/>
          <a:lstStyle/>
          <a:p>
            <a:fld id="{62145A11-D943-4F58-B77D-5E24EAC00F63}" type="slidenum">
              <a:rPr lang="en-GB" smtClean="0"/>
              <a:t>30</a:t>
            </a:fld>
            <a:endParaRPr lang="en-GB"/>
          </a:p>
        </p:txBody>
      </p:sp>
    </p:spTree>
    <p:extLst>
      <p:ext uri="{BB962C8B-B14F-4D97-AF65-F5344CB8AC3E}">
        <p14:creationId xmlns:p14="http://schemas.microsoft.com/office/powerpoint/2010/main" val="2068695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is turning raw data into something you can work with. </a:t>
            </a:r>
            <a:r>
              <a:rPr lang="en-US" dirty="0">
                <a:cs typeface="+mn-cs"/>
              </a:rPr>
              <a:t>Let’s assume you have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mn-cs"/>
              </a:rPr>
              <a:t>CLICK</a:t>
            </a:r>
          </a:p>
          <a:p>
            <a:pPr marL="0" marR="0" lvl="0" indent="0" algn="l" defTabSz="914400">
              <a:lnSpc>
                <a:spcPct val="100000"/>
              </a:lnSpc>
              <a:spcBef>
                <a:spcPts val="0"/>
              </a:spcBef>
              <a:spcAft>
                <a:spcPts val="0"/>
              </a:spcAft>
              <a:buClrTx/>
              <a:buSzTx/>
              <a:buFontTx/>
              <a:buNone/>
              <a:tabLst/>
              <a:defRPr/>
            </a:pPr>
            <a:r>
              <a:rPr lang="en-US" dirty="0">
                <a:cs typeface="+mn-cs"/>
              </a:rPr>
              <a:t>A great big file with hundreds of newspaper articles in it. You might want to: </a:t>
            </a:r>
          </a:p>
          <a:p>
            <a:pPr marL="0" marR="0" lvl="0" indent="0" algn="l" defTabSz="914400">
              <a:lnSpc>
                <a:spcPct val="100000"/>
              </a:lnSpc>
              <a:spcBef>
                <a:spcPts val="0"/>
              </a:spcBef>
              <a:spcAft>
                <a:spcPts val="0"/>
              </a:spcAft>
              <a:buClrTx/>
              <a:buSzTx/>
              <a:buFontTx/>
              <a:buNone/>
              <a:tabLst/>
              <a:defRPr/>
            </a:pPr>
            <a:r>
              <a:rPr lang="en-US" dirty="0">
                <a:cs typeface="+mn-cs"/>
              </a:rPr>
              <a:t>CLICK</a:t>
            </a:r>
          </a:p>
          <a:p>
            <a:pPr marL="0" marR="0" lvl="0" indent="0" algn="l" defTabSz="914400">
              <a:lnSpc>
                <a:spcPct val="100000"/>
              </a:lnSpc>
              <a:spcBef>
                <a:spcPts val="0"/>
              </a:spcBef>
              <a:spcAft>
                <a:spcPts val="0"/>
              </a:spcAft>
              <a:buClrTx/>
              <a:buSzTx/>
              <a:buFontTx/>
              <a:buNone/>
              <a:tabLst/>
              <a:defRPr/>
            </a:pPr>
            <a:r>
              <a:rPr lang="en-US" dirty="0">
                <a:cs typeface="+mn-cs"/>
              </a:rPr>
              <a:t>Break it into smaller files with one article each, which is useful if you want to </a:t>
            </a:r>
            <a:r>
              <a:rPr lang="en-US" dirty="0" err="1">
                <a:cs typeface="+mn-cs"/>
              </a:rPr>
              <a:t>analyse</a:t>
            </a:r>
            <a:r>
              <a:rPr lang="en-US" dirty="0">
                <a:cs typeface="+mn-cs"/>
              </a:rPr>
              <a:t> the text itself rather than the author or date</a:t>
            </a:r>
          </a:p>
          <a:p>
            <a:pPr marL="0" marR="0" lvl="0" indent="0" algn="l" defTabSz="914400">
              <a:lnSpc>
                <a:spcPct val="100000"/>
              </a:lnSpc>
              <a:spcBef>
                <a:spcPts val="0"/>
              </a:spcBef>
              <a:spcAft>
                <a:spcPts val="0"/>
              </a:spcAft>
              <a:buClrTx/>
              <a:buSzTx/>
              <a:buFontTx/>
              <a:buNone/>
              <a:tabLst/>
              <a:defRPr/>
            </a:pPr>
            <a:r>
              <a:rPr lang="en-US" dirty="0">
                <a:cs typeface="+mn-cs"/>
              </a:rPr>
              <a:t>CLICK</a:t>
            </a:r>
          </a:p>
          <a:p>
            <a:pPr marL="0" marR="0" lvl="0" indent="0" algn="l" defTabSz="914400">
              <a:lnSpc>
                <a:spcPct val="100000"/>
              </a:lnSpc>
              <a:spcBef>
                <a:spcPts val="0"/>
              </a:spcBef>
              <a:spcAft>
                <a:spcPts val="0"/>
              </a:spcAft>
              <a:buClrTx/>
              <a:buSzTx/>
              <a:buFontTx/>
              <a:buNone/>
              <a:tabLst/>
              <a:defRPr/>
            </a:pPr>
            <a:r>
              <a:rPr lang="en-US" dirty="0">
                <a:cs typeface="+mn-cs"/>
              </a:rPr>
              <a:t>Insert a line break or delimiter after each article, which would be good if you wanted to move the text, title, date, author, etc. into a spreadsheet </a:t>
            </a:r>
            <a:r>
              <a:rPr lang="en-US" dirty="0" err="1">
                <a:cs typeface="+mn-cs"/>
              </a:rPr>
              <a:t>programme</a:t>
            </a:r>
            <a:r>
              <a:rPr lang="en-US" dirty="0">
                <a:cs typeface="+mn-cs"/>
              </a:rPr>
              <a:t>. </a:t>
            </a:r>
          </a:p>
          <a:p>
            <a:pPr marL="0" marR="0" lvl="0" indent="0" algn="l" defTabSz="914400">
              <a:lnSpc>
                <a:spcPct val="100000"/>
              </a:lnSpc>
              <a:spcBef>
                <a:spcPts val="0"/>
              </a:spcBef>
              <a:spcAft>
                <a:spcPts val="0"/>
              </a:spcAft>
              <a:buClrTx/>
              <a:buSzTx/>
              <a:buFontTx/>
              <a:buNone/>
              <a:tabLst/>
              <a:defRPr/>
            </a:pPr>
            <a:r>
              <a:rPr lang="en-US" dirty="0">
                <a:cs typeface="+mn-cs"/>
              </a:rPr>
              <a:t>CLICK</a:t>
            </a:r>
          </a:p>
          <a:p>
            <a:pPr marL="0" marR="0" lvl="0" indent="0" algn="l" defTabSz="914400">
              <a:lnSpc>
                <a:spcPct val="100000"/>
              </a:lnSpc>
              <a:spcBef>
                <a:spcPts val="0"/>
              </a:spcBef>
              <a:spcAft>
                <a:spcPts val="0"/>
              </a:spcAft>
              <a:buClrTx/>
              <a:buSzTx/>
              <a:buFontTx/>
              <a:buNone/>
              <a:tabLst/>
              <a:defRPr/>
            </a:pPr>
            <a:r>
              <a:rPr lang="en-GB" dirty="0">
                <a:cs typeface="Calibri"/>
              </a:rPr>
              <a:t>You could also turn each article to a dictionary entry with key-value pairs for the article contents, which would a good way to discover relationships between these features and the text. For example, to find the ‘style’ of each publication, how a topic is approached differently over time, or how well headlines match article content. </a:t>
            </a:r>
          </a:p>
        </p:txBody>
      </p:sp>
      <p:sp>
        <p:nvSpPr>
          <p:cNvPr id="4" name="Slide Number Placeholder 3"/>
          <p:cNvSpPr>
            <a:spLocks noGrp="1"/>
          </p:cNvSpPr>
          <p:nvPr>
            <p:ph type="sldNum" sz="quarter" idx="10"/>
          </p:nvPr>
        </p:nvSpPr>
        <p:spPr/>
        <p:txBody>
          <a:bodyPr/>
          <a:lstStyle/>
          <a:p>
            <a:fld id="{62145A11-D943-4F58-B77D-5E24EAC00F63}" type="slidenum">
              <a:rPr lang="en-GB" smtClean="0"/>
              <a:t>31</a:t>
            </a:fld>
            <a:endParaRPr lang="en-GB"/>
          </a:p>
        </p:txBody>
      </p:sp>
    </p:spTree>
    <p:extLst>
      <p:ext uri="{BB962C8B-B14F-4D97-AF65-F5344CB8AC3E}">
        <p14:creationId xmlns:p14="http://schemas.microsoft.com/office/powerpoint/2010/main" val="777992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ClrTx/>
              <a:buSzTx/>
              <a:buFontTx/>
              <a:buNone/>
              <a:tabLst/>
              <a:defRPr/>
            </a:pPr>
            <a:endParaRPr lang="en-GB" dirty="0">
              <a:cs typeface="Calibri"/>
            </a:endParaRPr>
          </a:p>
          <a:p>
            <a:pPr>
              <a:defRPr/>
            </a:pPr>
            <a:r>
              <a:rPr lang="en-GB" dirty="0"/>
              <a:t>Many text-mining approaches require breaking the text down further, to the lowest unit of analysis. </a:t>
            </a:r>
          </a:p>
          <a:p>
            <a:pPr>
              <a:defRPr/>
            </a:pPr>
            <a:r>
              <a:rPr lang="en-GB" dirty="0"/>
              <a:t>CLICK</a:t>
            </a:r>
          </a:p>
          <a:p>
            <a:pPr>
              <a:defRPr/>
            </a:pPr>
            <a:r>
              <a:rPr lang="en-GB" dirty="0"/>
              <a:t>That process is called tokenisation. Lot’s of things can be tokens, including whole documents, chapters, paragraphs, sentences, words, word-stems and more. </a:t>
            </a:r>
            <a:br>
              <a:rPr lang="en-GB" dirty="0"/>
            </a:br>
            <a:r>
              <a:rPr lang="en-GB" dirty="0"/>
              <a:t>The most common ones I have seen are words and sentences. </a:t>
            </a:r>
          </a:p>
          <a:p>
            <a:pPr>
              <a:defRPr/>
            </a:pPr>
            <a:r>
              <a:rPr lang="en-GB" dirty="0"/>
              <a:t>CLICK</a:t>
            </a:r>
          </a:p>
          <a:p>
            <a:pPr>
              <a:defRPr/>
            </a:pPr>
            <a:r>
              <a:rPr lang="en-GB" dirty="0"/>
              <a:t>Let’s look at an example. Imagine one of my small files, or one of my rows in a spreadsheet, or one of the fields in a dictionary key-value pair contained this string of text. </a:t>
            </a:r>
          </a:p>
          <a:p>
            <a:pPr>
              <a:defRPr/>
            </a:pPr>
            <a:endParaRPr lang="en-GB" dirty="0"/>
          </a:p>
          <a:p>
            <a:pPr>
              <a:defRPr/>
            </a:pPr>
            <a:r>
              <a:rPr lang="en-GB" dirty="0"/>
              <a:t>I could tokenise this string as</a:t>
            </a:r>
          </a:p>
          <a:p>
            <a:pPr>
              <a:defRPr/>
            </a:pPr>
            <a:r>
              <a:rPr lang="en-GB" dirty="0"/>
              <a:t>CLICK</a:t>
            </a:r>
          </a:p>
          <a:p>
            <a:pPr>
              <a:defRPr/>
            </a:pPr>
            <a:r>
              <a:rPr lang="en-GB" dirty="0"/>
              <a:t>Words. That means transforming it from one long string into a list of many small strings. Alternatively, I could tokenise the original string as</a:t>
            </a:r>
          </a:p>
          <a:p>
            <a:pPr>
              <a:defRPr/>
            </a:pPr>
            <a:r>
              <a:rPr lang="en-GB" dirty="0"/>
              <a:t>CLICK</a:t>
            </a:r>
          </a:p>
          <a:p>
            <a:pPr>
              <a:defRPr/>
            </a:pPr>
            <a:r>
              <a:rPr lang="en-GB" dirty="0"/>
              <a:t>Sentences. This still transforms one long string into a list of smaller strings, but in this case fewer of them. </a:t>
            </a:r>
            <a:endParaRPr lang="en-US" dirty="0"/>
          </a:p>
          <a:p>
            <a:pPr>
              <a:defRPr/>
            </a:pPr>
            <a:endParaRPr lang="en-GB" dirty="0">
              <a:cs typeface="Calibri"/>
            </a:endParaRPr>
          </a:p>
          <a:p>
            <a:pPr>
              <a:defRPr/>
            </a:pPr>
            <a:endParaRPr lang="en-GB"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32</a:t>
            </a:fld>
            <a:endParaRPr lang="en-GB"/>
          </a:p>
        </p:txBody>
      </p:sp>
    </p:spTree>
    <p:extLst>
      <p:ext uri="{BB962C8B-B14F-4D97-AF65-F5344CB8AC3E}">
        <p14:creationId xmlns:p14="http://schemas.microsoft.com/office/powerpoint/2010/main" val="75061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diving right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Text-mining is one kind of data-mining, that</a:t>
            </a:r>
            <a:r>
              <a:rPr lang="en-GB" baseline="0" dirty="0"/>
              <a:t> (as you might have guessed) looks at text. Other kinds of data-mining might look at images, sounds, movements and many other things. </a:t>
            </a:r>
            <a:endParaRPr lang="en-GB" dirty="0"/>
          </a:p>
          <a:p>
            <a:pPr marL="0" indent="0">
              <a:buNone/>
            </a:pPr>
            <a:endParaRPr lang="en-GB" dirty="0"/>
          </a:p>
          <a:p>
            <a:pPr marL="0" indent="0">
              <a:buNone/>
            </a:pPr>
            <a:r>
              <a:rPr lang="en-GB" dirty="0"/>
              <a:t>Importantly,</a:t>
            </a:r>
            <a:r>
              <a:rPr lang="en-GB" baseline="0" dirty="0"/>
              <a:t> </a:t>
            </a:r>
            <a:r>
              <a:rPr lang="en-GB" dirty="0"/>
              <a:t>“Data-mining” is not just a buzzword. </a:t>
            </a:r>
          </a:p>
          <a:p>
            <a:pPr marL="0" indent="0">
              <a:buNone/>
            </a:pPr>
            <a:r>
              <a:rPr lang="en-GB" dirty="0"/>
              <a:t>CLICK</a:t>
            </a:r>
          </a:p>
          <a:p>
            <a:pPr marL="0" indent="0">
              <a:buNone/>
            </a:pPr>
            <a:r>
              <a:rPr lang="en-GB" dirty="0"/>
              <a:t>It is actually a large</a:t>
            </a:r>
            <a:r>
              <a:rPr lang="en-GB" baseline="0" dirty="0"/>
              <a:t> category of research methods based around the idea of transformation. </a:t>
            </a:r>
          </a:p>
          <a:p>
            <a:pPr marL="0" indent="0">
              <a:buNone/>
            </a:pPr>
            <a:r>
              <a:rPr lang="en-GB" baseline="0" dirty="0"/>
              <a:t>Stuff goes in one end</a:t>
            </a:r>
          </a:p>
          <a:p>
            <a:pPr marL="0" indent="0">
              <a:buNone/>
            </a:pPr>
            <a:r>
              <a:rPr lang="en-GB" baseline="0" dirty="0"/>
              <a:t>Is transformed</a:t>
            </a:r>
          </a:p>
          <a:p>
            <a:pPr marL="0" indent="0">
              <a:buNone/>
            </a:pPr>
            <a:r>
              <a:rPr lang="en-GB" baseline="0" dirty="0"/>
              <a:t>And comes out the other end. </a:t>
            </a:r>
          </a:p>
          <a:p>
            <a:pPr marL="0" indent="0">
              <a:buNone/>
            </a:pPr>
            <a:r>
              <a:rPr lang="en-GB" baseline="0" dirty="0"/>
              <a:t>But WHAT exactly is it that goes into and comes out?</a:t>
            </a:r>
          </a:p>
          <a:p>
            <a:pPr marL="0" indent="0">
              <a:buNone/>
            </a:pPr>
            <a:r>
              <a:rPr lang="en-GB" baseline="0" dirty="0"/>
              <a:t>CLICK</a:t>
            </a:r>
          </a:p>
          <a:p>
            <a:r>
              <a:rPr lang="en-GB" baseline="0" dirty="0"/>
              <a:t>In short, “unstructured data” goes in. This could include tweets, news articles, videos, DNA results and much more. </a:t>
            </a:r>
          </a:p>
          <a:p>
            <a:r>
              <a:rPr lang="en-GB" baseline="0" dirty="0"/>
              <a:t>CLICK</a:t>
            </a:r>
          </a:p>
          <a:p>
            <a:r>
              <a:rPr lang="en-GB" dirty="0"/>
              <a:t>Data! Specifically, structured data.</a:t>
            </a:r>
            <a:r>
              <a:rPr lang="en-GB" baseline="0" dirty="0"/>
              <a:t> Let’s talk a bit about that.</a:t>
            </a:r>
            <a:endParaRPr lang="en-GB"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9</a:t>
            </a:fld>
            <a:endParaRPr lang="en-GB"/>
          </a:p>
        </p:txBody>
      </p:sp>
    </p:spTree>
    <p:extLst>
      <p:ext uri="{BB962C8B-B14F-4D97-AF65-F5344CB8AC3E}">
        <p14:creationId xmlns:p14="http://schemas.microsoft.com/office/powerpoint/2010/main" val="67723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dirty="0">
              <a:cs typeface="Calibri"/>
            </a:endParaRPr>
          </a:p>
          <a:p>
            <a:pPr>
              <a:defRPr/>
            </a:pPr>
            <a:r>
              <a:rPr lang="en-GB" dirty="0">
                <a:cs typeface="Calibri"/>
              </a:rPr>
              <a:t>Next, we have standardisation which is about </a:t>
            </a:r>
          </a:p>
          <a:p>
            <a:pPr>
              <a:defRPr/>
            </a:pPr>
            <a:r>
              <a:rPr lang="en-GB" dirty="0">
                <a:cs typeface="Calibri"/>
              </a:rPr>
              <a:t>CLICK</a:t>
            </a:r>
          </a:p>
          <a:p>
            <a:pPr>
              <a:defRPr/>
            </a:pPr>
            <a:r>
              <a:rPr lang="en-GB" dirty="0">
                <a:cs typeface="Calibri"/>
              </a:rPr>
              <a:t>replacing multiple ways th</a:t>
            </a:r>
            <a:r>
              <a:rPr lang="en-GB" sz="1200" dirty="0">
                <a:latin typeface="Arial" panose="020B0604020202020204" pitchFamily="34" charset="0"/>
                <a:ea typeface="+mn-lt"/>
                <a:cs typeface="Arial" panose="020B0604020202020204" pitchFamily="34" charset="0"/>
              </a:rPr>
              <a:t>at a given word or phrase might be written with a single option. This improves analysis as otherwise the different forms would be counted as different words. </a:t>
            </a:r>
          </a:p>
          <a:p>
            <a:pPr>
              <a:defRPr/>
            </a:pPr>
            <a:r>
              <a:rPr lang="en-GB" sz="1200" dirty="0">
                <a:latin typeface="Arial" panose="020B0604020202020204" pitchFamily="34" charset="0"/>
                <a:ea typeface="+mn-lt"/>
                <a:cs typeface="Arial" panose="020B0604020202020204" pitchFamily="34" charset="0"/>
              </a:rPr>
              <a:t>For example, spelling colour in the American or British ways, miles per hour being written out or written as ‘m’, ‘p’, ‘h’ or even just written in lowercase or uppercase. </a:t>
            </a:r>
          </a:p>
          <a:p>
            <a:pPr>
              <a:defRPr/>
            </a:pPr>
            <a:r>
              <a:rPr lang="en-GB" sz="1200" dirty="0">
                <a:latin typeface="Arial" panose="020B0604020202020204" pitchFamily="34" charset="0"/>
                <a:ea typeface="+mn-lt"/>
                <a:cs typeface="Arial" panose="020B0604020202020204" pitchFamily="34" charset="0"/>
              </a:rPr>
              <a:t>CLICK</a:t>
            </a:r>
          </a:p>
          <a:p>
            <a:pPr>
              <a:defRPr/>
            </a:pPr>
            <a:r>
              <a:rPr lang="en-GB" dirty="0">
                <a:cs typeface="Calibri"/>
              </a:rPr>
              <a:t>One tool, that I want to highlight is </a:t>
            </a:r>
            <a:r>
              <a:rPr lang="en-GB" dirty="0" err="1">
                <a:cs typeface="Calibri"/>
              </a:rPr>
              <a:t>RegEx</a:t>
            </a:r>
            <a:r>
              <a:rPr lang="en-GB" dirty="0">
                <a:cs typeface="Calibri"/>
              </a:rPr>
              <a:t>, which stands for Regular Expressions. It works like</a:t>
            </a:r>
          </a:p>
          <a:p>
            <a:pPr>
              <a:defRPr/>
            </a:pPr>
            <a:r>
              <a:rPr lang="en-GB" sz="1200" dirty="0">
                <a:latin typeface="Arial" panose="020B0604020202020204" pitchFamily="34" charset="0"/>
                <a:ea typeface="+mn-lt"/>
                <a:cs typeface="Arial" panose="020B0604020202020204" pitchFamily="34" charset="0"/>
              </a:rPr>
              <a:t>CLICK</a:t>
            </a:r>
          </a:p>
          <a:p>
            <a:pPr>
              <a:defRPr/>
            </a:pPr>
            <a:r>
              <a:rPr lang="en-GB" sz="1200" dirty="0">
                <a:latin typeface="Arial" panose="020B0604020202020204" pitchFamily="34" charset="0"/>
                <a:ea typeface="+mn-lt"/>
                <a:cs typeface="Arial" panose="020B0604020202020204" pitchFamily="34" charset="0"/>
              </a:rPr>
              <a:t>Find and replace in word processors. For example, if I want replace ‘cats’ with ‘</a:t>
            </a:r>
            <a:r>
              <a:rPr lang="en-GB" sz="1200" dirty="0" err="1">
                <a:latin typeface="Arial" panose="020B0604020202020204" pitchFamily="34" charset="0"/>
                <a:ea typeface="+mn-lt"/>
                <a:cs typeface="Arial" panose="020B0604020202020204" pitchFamily="34" charset="0"/>
              </a:rPr>
              <a:t>puddy</a:t>
            </a:r>
            <a:r>
              <a:rPr lang="en-GB" sz="1200" dirty="0">
                <a:latin typeface="Arial" panose="020B0604020202020204" pitchFamily="34" charset="0"/>
                <a:ea typeface="+mn-lt"/>
                <a:cs typeface="Arial" panose="020B0604020202020204" pitchFamily="34" charset="0"/>
              </a:rPr>
              <a:t>-tats’ in my text example, my original text</a:t>
            </a:r>
          </a:p>
          <a:p>
            <a:pPr>
              <a:defRPr/>
            </a:pPr>
            <a:r>
              <a:rPr lang="en-GB" sz="1200" dirty="0">
                <a:latin typeface="Arial" panose="020B0604020202020204" pitchFamily="34" charset="0"/>
                <a:ea typeface="+mn-lt"/>
                <a:cs typeface="Arial" panose="020B0604020202020204" pitchFamily="34" charset="0"/>
              </a:rPr>
              <a:t>CLICK</a:t>
            </a:r>
          </a:p>
          <a:p>
            <a:pPr>
              <a:defRPr/>
            </a:pPr>
            <a:r>
              <a:rPr lang="en-GB" sz="1200" dirty="0">
                <a:latin typeface="Arial" panose="020B0604020202020204" pitchFamily="34" charset="0"/>
                <a:ea typeface="+mn-lt"/>
                <a:cs typeface="Arial" panose="020B0604020202020204" pitchFamily="34" charset="0"/>
              </a:rPr>
              <a:t>Would become</a:t>
            </a:r>
          </a:p>
          <a:p>
            <a:pPr>
              <a:defRPr/>
            </a:pPr>
            <a:r>
              <a:rPr lang="en-GB" sz="1200" dirty="0">
                <a:latin typeface="Arial" panose="020B0604020202020204" pitchFamily="34" charset="0"/>
                <a:ea typeface="+mn-lt"/>
                <a:cs typeface="Arial" panose="020B0604020202020204" pitchFamily="34" charset="0"/>
              </a:rPr>
              <a:t>CLICK</a:t>
            </a:r>
          </a:p>
          <a:p>
            <a:pPr>
              <a:defRPr/>
            </a:pPr>
            <a:r>
              <a:rPr lang="en-GB" sz="1200" dirty="0">
                <a:latin typeface="Arial" panose="020B0604020202020204" pitchFamily="34" charset="0"/>
                <a:ea typeface="+mn-lt"/>
                <a:cs typeface="Arial" panose="020B0604020202020204" pitchFamily="34" charset="0"/>
              </a:rPr>
              <a:t>A new text that has ‘cats’ replaced with ‘puddy-tats’. </a:t>
            </a:r>
          </a:p>
          <a:p>
            <a:pPr>
              <a:defRPr/>
            </a:pPr>
            <a:endParaRPr lang="en-GB" sz="1200" dirty="0">
              <a:latin typeface="Arial" panose="020B0604020202020204" pitchFamily="34" charset="0"/>
              <a:ea typeface="+mn-lt"/>
              <a:cs typeface="Arial" panose="020B0604020202020204" pitchFamily="34" charset="0"/>
            </a:endParaRPr>
          </a:p>
          <a:p>
            <a:pPr>
              <a:defRPr/>
            </a:pPr>
            <a:r>
              <a:rPr lang="en-GB" sz="1200" dirty="0">
                <a:latin typeface="Arial" panose="020B0604020202020204" pitchFamily="34" charset="0"/>
                <a:ea typeface="+mn-lt"/>
                <a:cs typeface="Arial" panose="020B0604020202020204" pitchFamily="34" charset="0"/>
              </a:rPr>
              <a:t>Other standardisation tools work a bit like </a:t>
            </a:r>
            <a:r>
              <a:rPr lang="en-GB" sz="1200" dirty="0" err="1">
                <a:latin typeface="Arial" panose="020B0604020202020204" pitchFamily="34" charset="0"/>
                <a:ea typeface="+mn-lt"/>
                <a:cs typeface="Arial" panose="020B0604020202020204" pitchFamily="34" charset="0"/>
              </a:rPr>
              <a:t>RegEx</a:t>
            </a:r>
            <a:r>
              <a:rPr lang="en-GB" sz="1200" dirty="0">
                <a:latin typeface="Arial" panose="020B0604020202020204" pitchFamily="34" charset="0"/>
                <a:ea typeface="+mn-lt"/>
                <a:cs typeface="Arial" panose="020B0604020202020204" pitchFamily="34" charset="0"/>
              </a:rPr>
              <a:t>. For example, case converters change uppercase letters into lowercase (or vice versa) and spell checkers finds commonly misspelled words and replaces them with correct ones, etc. </a:t>
            </a:r>
          </a:p>
          <a:p>
            <a:pPr>
              <a:defRPr/>
            </a:pPr>
            <a:endParaRPr lang="en-GB" sz="1200" dirty="0">
              <a:latin typeface="Arial" panose="020B0604020202020204" pitchFamily="34" charset="0"/>
              <a:ea typeface="+mn-lt"/>
              <a:cs typeface="Arial" panose="020B0604020202020204" pitchFamily="34" charset="0"/>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33</a:t>
            </a:fld>
            <a:endParaRPr lang="en-GB"/>
          </a:p>
        </p:txBody>
      </p:sp>
    </p:spTree>
    <p:extLst>
      <p:ext uri="{BB962C8B-B14F-4D97-AF65-F5344CB8AC3E}">
        <p14:creationId xmlns:p14="http://schemas.microsoft.com/office/powerpoint/2010/main" val="3633185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dirty="0">
              <a:cs typeface="Calibri"/>
            </a:endParaRPr>
          </a:p>
          <a:p>
            <a:pPr>
              <a:defRPr/>
            </a:pPr>
            <a:r>
              <a:rPr lang="en-GB" dirty="0">
                <a:cs typeface="Calibri"/>
              </a:rPr>
              <a:t>Next, we have standardisation which is about </a:t>
            </a:r>
          </a:p>
          <a:p>
            <a:pPr>
              <a:defRPr/>
            </a:pPr>
            <a:r>
              <a:rPr lang="en-GB" dirty="0">
                <a:cs typeface="Calibri"/>
              </a:rPr>
              <a:t>CLICK</a:t>
            </a:r>
          </a:p>
          <a:p>
            <a:pPr>
              <a:defRPr/>
            </a:pPr>
            <a:r>
              <a:rPr lang="en-GB" dirty="0">
                <a:cs typeface="Calibri"/>
              </a:rPr>
              <a:t>replacing multiple ways th</a:t>
            </a:r>
            <a:r>
              <a:rPr lang="en-GB" sz="1200" dirty="0">
                <a:latin typeface="Arial" panose="020B0604020202020204" pitchFamily="34" charset="0"/>
                <a:ea typeface="+mn-lt"/>
                <a:cs typeface="Arial" panose="020B0604020202020204" pitchFamily="34" charset="0"/>
              </a:rPr>
              <a:t>at a given word or phrase might be written with a single option. This improves analysis as otherwise the different forms would be counted as different words. </a:t>
            </a:r>
          </a:p>
          <a:p>
            <a:pPr>
              <a:defRPr/>
            </a:pPr>
            <a:r>
              <a:rPr lang="en-GB" sz="1200" dirty="0">
                <a:latin typeface="Arial" panose="020B0604020202020204" pitchFamily="34" charset="0"/>
                <a:ea typeface="+mn-lt"/>
                <a:cs typeface="Arial" panose="020B0604020202020204" pitchFamily="34" charset="0"/>
              </a:rPr>
              <a:t>For example, spelling colour in the American or British ways, miles per hour being written out or written as ‘m’, ‘p’, ‘h’ or even just written in lowercase or uppercase. </a:t>
            </a:r>
          </a:p>
          <a:p>
            <a:pPr>
              <a:defRPr/>
            </a:pPr>
            <a:r>
              <a:rPr lang="en-GB" sz="1200" dirty="0">
                <a:latin typeface="Arial" panose="020B0604020202020204" pitchFamily="34" charset="0"/>
                <a:ea typeface="+mn-lt"/>
                <a:cs typeface="Arial" panose="020B0604020202020204" pitchFamily="34" charset="0"/>
              </a:rPr>
              <a:t>CLICK</a:t>
            </a:r>
          </a:p>
          <a:p>
            <a:pPr>
              <a:defRPr/>
            </a:pPr>
            <a:r>
              <a:rPr lang="en-GB" dirty="0">
                <a:cs typeface="Calibri"/>
              </a:rPr>
              <a:t>One tool, that I want to highlight is </a:t>
            </a:r>
            <a:r>
              <a:rPr lang="en-GB" dirty="0" err="1">
                <a:cs typeface="Calibri"/>
              </a:rPr>
              <a:t>RegEx</a:t>
            </a:r>
            <a:r>
              <a:rPr lang="en-GB" dirty="0">
                <a:cs typeface="Calibri"/>
              </a:rPr>
              <a:t>, which stands for Regular Expressions. It works like</a:t>
            </a:r>
          </a:p>
          <a:p>
            <a:pPr>
              <a:defRPr/>
            </a:pPr>
            <a:r>
              <a:rPr lang="en-GB" sz="1200" dirty="0">
                <a:latin typeface="Arial" panose="020B0604020202020204" pitchFamily="34" charset="0"/>
                <a:ea typeface="+mn-lt"/>
                <a:cs typeface="Arial" panose="020B0604020202020204" pitchFamily="34" charset="0"/>
              </a:rPr>
              <a:t>CLICK</a:t>
            </a:r>
          </a:p>
          <a:p>
            <a:pPr>
              <a:defRPr/>
            </a:pPr>
            <a:r>
              <a:rPr lang="en-GB" sz="1200" dirty="0">
                <a:latin typeface="Arial" panose="020B0604020202020204" pitchFamily="34" charset="0"/>
                <a:ea typeface="+mn-lt"/>
                <a:cs typeface="Arial" panose="020B0604020202020204" pitchFamily="34" charset="0"/>
              </a:rPr>
              <a:t>Find and replace in word processors. For example, if I want replace ‘cats’ with ‘</a:t>
            </a:r>
            <a:r>
              <a:rPr lang="en-GB" sz="1200" dirty="0" err="1">
                <a:latin typeface="Arial" panose="020B0604020202020204" pitchFamily="34" charset="0"/>
                <a:ea typeface="+mn-lt"/>
                <a:cs typeface="Arial" panose="020B0604020202020204" pitchFamily="34" charset="0"/>
              </a:rPr>
              <a:t>puddy</a:t>
            </a:r>
            <a:r>
              <a:rPr lang="en-GB" sz="1200" dirty="0">
                <a:latin typeface="Arial" panose="020B0604020202020204" pitchFamily="34" charset="0"/>
                <a:ea typeface="+mn-lt"/>
                <a:cs typeface="Arial" panose="020B0604020202020204" pitchFamily="34" charset="0"/>
              </a:rPr>
              <a:t>-tats’ in my text example, my original text</a:t>
            </a:r>
          </a:p>
          <a:p>
            <a:pPr>
              <a:defRPr/>
            </a:pPr>
            <a:r>
              <a:rPr lang="en-GB" sz="1200" dirty="0">
                <a:latin typeface="Arial" panose="020B0604020202020204" pitchFamily="34" charset="0"/>
                <a:ea typeface="+mn-lt"/>
                <a:cs typeface="Arial" panose="020B0604020202020204" pitchFamily="34" charset="0"/>
              </a:rPr>
              <a:t>CLICK</a:t>
            </a:r>
          </a:p>
          <a:p>
            <a:pPr>
              <a:defRPr/>
            </a:pPr>
            <a:r>
              <a:rPr lang="en-GB" sz="1200" dirty="0">
                <a:latin typeface="Arial" panose="020B0604020202020204" pitchFamily="34" charset="0"/>
                <a:ea typeface="+mn-lt"/>
                <a:cs typeface="Arial" panose="020B0604020202020204" pitchFamily="34" charset="0"/>
              </a:rPr>
              <a:t>Would become</a:t>
            </a:r>
          </a:p>
          <a:p>
            <a:pPr>
              <a:defRPr/>
            </a:pPr>
            <a:r>
              <a:rPr lang="en-GB" sz="1200" dirty="0">
                <a:latin typeface="Arial" panose="020B0604020202020204" pitchFamily="34" charset="0"/>
                <a:ea typeface="+mn-lt"/>
                <a:cs typeface="Arial" panose="020B0604020202020204" pitchFamily="34" charset="0"/>
              </a:rPr>
              <a:t>CLICK</a:t>
            </a:r>
          </a:p>
          <a:p>
            <a:pPr>
              <a:defRPr/>
            </a:pPr>
            <a:r>
              <a:rPr lang="en-GB" sz="1200" dirty="0">
                <a:latin typeface="Arial" panose="020B0604020202020204" pitchFamily="34" charset="0"/>
                <a:ea typeface="+mn-lt"/>
                <a:cs typeface="Arial" panose="020B0604020202020204" pitchFamily="34" charset="0"/>
              </a:rPr>
              <a:t>A new text that has ‘cats’ replaced with ‘puddy-tats’. </a:t>
            </a:r>
          </a:p>
          <a:p>
            <a:pPr>
              <a:defRPr/>
            </a:pPr>
            <a:endParaRPr lang="en-GB" sz="1200" dirty="0">
              <a:latin typeface="Arial" panose="020B0604020202020204" pitchFamily="34" charset="0"/>
              <a:ea typeface="+mn-lt"/>
              <a:cs typeface="Arial" panose="020B0604020202020204" pitchFamily="34" charset="0"/>
            </a:endParaRPr>
          </a:p>
          <a:p>
            <a:pPr>
              <a:defRPr/>
            </a:pPr>
            <a:r>
              <a:rPr lang="en-GB" sz="1200" dirty="0">
                <a:latin typeface="Arial" panose="020B0604020202020204" pitchFamily="34" charset="0"/>
                <a:ea typeface="+mn-lt"/>
                <a:cs typeface="Arial" panose="020B0604020202020204" pitchFamily="34" charset="0"/>
              </a:rPr>
              <a:t>Other standardisation tools work a bit like </a:t>
            </a:r>
            <a:r>
              <a:rPr lang="en-GB" sz="1200" dirty="0" err="1">
                <a:latin typeface="Arial" panose="020B0604020202020204" pitchFamily="34" charset="0"/>
                <a:ea typeface="+mn-lt"/>
                <a:cs typeface="Arial" panose="020B0604020202020204" pitchFamily="34" charset="0"/>
              </a:rPr>
              <a:t>RegEx</a:t>
            </a:r>
            <a:r>
              <a:rPr lang="en-GB" sz="1200" dirty="0">
                <a:latin typeface="Arial" panose="020B0604020202020204" pitchFamily="34" charset="0"/>
                <a:ea typeface="+mn-lt"/>
                <a:cs typeface="Arial" panose="020B0604020202020204" pitchFamily="34" charset="0"/>
              </a:rPr>
              <a:t>. For example, case converters change uppercase letters into lowercase (or vice versa) and spell checkers finds commonly misspelled words and replaces them with correct ones, etc. </a:t>
            </a:r>
          </a:p>
          <a:p>
            <a:pPr>
              <a:defRPr/>
            </a:pPr>
            <a:endParaRPr lang="en-GB" sz="1200" dirty="0">
              <a:latin typeface="Arial" panose="020B0604020202020204" pitchFamily="34" charset="0"/>
              <a:ea typeface="+mn-lt"/>
              <a:cs typeface="Arial" panose="020B0604020202020204" pitchFamily="34" charset="0"/>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34</a:t>
            </a:fld>
            <a:endParaRPr lang="en-GB"/>
          </a:p>
        </p:txBody>
      </p:sp>
    </p:spTree>
    <p:extLst>
      <p:ext uri="{BB962C8B-B14F-4D97-AF65-F5344CB8AC3E}">
        <p14:creationId xmlns:p14="http://schemas.microsoft.com/office/powerpoint/2010/main" val="1742191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cs typeface="Calibri"/>
              </a:rPr>
              <a:t>Other things you might want to remove</a:t>
            </a:r>
          </a:p>
          <a:p>
            <a:pPr>
              <a:defRPr/>
            </a:pPr>
            <a:r>
              <a:rPr lang="en-GB" dirty="0">
                <a:cs typeface="Calibri"/>
              </a:rPr>
              <a:t>CLICK</a:t>
            </a:r>
          </a:p>
          <a:p>
            <a:pPr>
              <a:defRPr/>
            </a:pPr>
            <a:r>
              <a:rPr lang="en-GB" dirty="0">
                <a:cs typeface="Calibri"/>
              </a:rPr>
              <a:t>Are stop words and punctuation. </a:t>
            </a:r>
          </a:p>
          <a:p>
            <a:pPr>
              <a:defRPr/>
            </a:pPr>
            <a:r>
              <a:rPr lang="en-GB" dirty="0">
                <a:cs typeface="Calibri"/>
              </a:rPr>
              <a:t>Stop words are usually determiners, conjunctions, adverbs and the like.  Punctuation and stop words both matter a lot for sentence-wide meaning, but have little actual content as individual tokens and tend to have more or less the same distribution in text so don’t help you analyse text much. </a:t>
            </a:r>
          </a:p>
          <a:p>
            <a:pPr>
              <a:defRPr/>
            </a:pPr>
            <a:r>
              <a:rPr lang="en-GB" dirty="0">
                <a:cs typeface="Calibri"/>
              </a:rPr>
              <a:t>Many text-mining approaches just remove them, which if we do to our text…</a:t>
            </a:r>
          </a:p>
          <a:p>
            <a:pPr>
              <a:defRPr/>
            </a:pPr>
            <a:r>
              <a:rPr lang="en-GB" dirty="0">
                <a:cs typeface="Calibri"/>
              </a:rPr>
              <a:t>CLICK</a:t>
            </a:r>
          </a:p>
          <a:p>
            <a:pPr>
              <a:defRPr/>
            </a:pPr>
            <a:r>
              <a:rPr lang="en-GB" dirty="0">
                <a:cs typeface="Calibri"/>
              </a:rPr>
              <a:t>Produces</a:t>
            </a:r>
          </a:p>
          <a:p>
            <a:pPr>
              <a:defRPr/>
            </a:pPr>
            <a:r>
              <a:rPr lang="en-GB" dirty="0">
                <a:cs typeface="Calibri"/>
              </a:rPr>
              <a:t>CLICK</a:t>
            </a:r>
          </a:p>
          <a:p>
            <a:pPr>
              <a:defRPr/>
            </a:pPr>
            <a:r>
              <a:rPr lang="en-GB" dirty="0">
                <a:cs typeface="Calibri"/>
              </a:rPr>
              <a:t>A new list of word tokens that are just about interpretable for humans but easily interpretable for computers. </a:t>
            </a:r>
          </a:p>
          <a:p>
            <a:pPr>
              <a:defRPr/>
            </a:pPr>
            <a:endParaRPr lang="en-GB" dirty="0">
              <a:cs typeface="Calibri"/>
            </a:endParaRPr>
          </a:p>
          <a:p>
            <a:pPr>
              <a:defRPr/>
            </a:pPr>
            <a:endParaRPr lang="en-GB"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35</a:t>
            </a:fld>
            <a:endParaRPr lang="en-GB"/>
          </a:p>
        </p:txBody>
      </p:sp>
    </p:spTree>
    <p:extLst>
      <p:ext uri="{BB962C8B-B14F-4D97-AF65-F5344CB8AC3E}">
        <p14:creationId xmlns:p14="http://schemas.microsoft.com/office/powerpoint/2010/main" val="2776066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cs typeface="Calibri"/>
              </a:rPr>
              <a:t>Other things you might want to remove</a:t>
            </a:r>
          </a:p>
          <a:p>
            <a:pPr>
              <a:defRPr/>
            </a:pPr>
            <a:r>
              <a:rPr lang="en-GB" dirty="0">
                <a:cs typeface="Calibri"/>
              </a:rPr>
              <a:t>CLICK</a:t>
            </a:r>
          </a:p>
          <a:p>
            <a:pPr>
              <a:defRPr/>
            </a:pPr>
            <a:r>
              <a:rPr lang="en-GB" dirty="0">
                <a:cs typeface="Calibri"/>
              </a:rPr>
              <a:t>Are stop words and punctuation. </a:t>
            </a:r>
          </a:p>
          <a:p>
            <a:pPr>
              <a:defRPr/>
            </a:pPr>
            <a:r>
              <a:rPr lang="en-GB" dirty="0">
                <a:cs typeface="Calibri"/>
              </a:rPr>
              <a:t>Stop words are usually determiners, conjunctions, adverbs and the like.  Punctuation and stop words both matter a lot for sentence-wide meaning, but have little actual content as individual tokens and tend to have more or less the same distribution in text so don’t help you analyse text much. </a:t>
            </a:r>
          </a:p>
          <a:p>
            <a:pPr>
              <a:defRPr/>
            </a:pPr>
            <a:r>
              <a:rPr lang="en-GB" dirty="0">
                <a:cs typeface="Calibri"/>
              </a:rPr>
              <a:t>Many text-mining approaches just remove them, which if we do to our text…</a:t>
            </a:r>
          </a:p>
          <a:p>
            <a:pPr>
              <a:defRPr/>
            </a:pPr>
            <a:r>
              <a:rPr lang="en-GB" dirty="0">
                <a:cs typeface="Calibri"/>
              </a:rPr>
              <a:t>CLICK</a:t>
            </a:r>
          </a:p>
          <a:p>
            <a:pPr>
              <a:defRPr/>
            </a:pPr>
            <a:r>
              <a:rPr lang="en-GB" dirty="0">
                <a:cs typeface="Calibri"/>
              </a:rPr>
              <a:t>Produces</a:t>
            </a:r>
          </a:p>
          <a:p>
            <a:pPr>
              <a:defRPr/>
            </a:pPr>
            <a:r>
              <a:rPr lang="en-GB" dirty="0">
                <a:cs typeface="Calibri"/>
              </a:rPr>
              <a:t>CLICK</a:t>
            </a:r>
          </a:p>
          <a:p>
            <a:pPr>
              <a:defRPr/>
            </a:pPr>
            <a:r>
              <a:rPr lang="en-GB" dirty="0">
                <a:cs typeface="Calibri"/>
              </a:rPr>
              <a:t>A new list of word tokens that are just about interpretable for humans but easily interpretable for computers. </a:t>
            </a:r>
          </a:p>
          <a:p>
            <a:pPr>
              <a:defRPr/>
            </a:pPr>
            <a:endParaRPr lang="en-GB" dirty="0">
              <a:cs typeface="Calibri"/>
            </a:endParaRPr>
          </a:p>
          <a:p>
            <a:pPr>
              <a:defRPr/>
            </a:pPr>
            <a:endParaRPr lang="en-GB"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36</a:t>
            </a:fld>
            <a:endParaRPr lang="en-GB"/>
          </a:p>
        </p:txBody>
      </p:sp>
    </p:spTree>
    <p:extLst>
      <p:ext uri="{BB962C8B-B14F-4D97-AF65-F5344CB8AC3E}">
        <p14:creationId xmlns:p14="http://schemas.microsoft.com/office/powerpoint/2010/main" val="3554187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Consolidation gets into natural language processing and is a language-specific way to turn various linguistic forms of the ‘same word’ </a:t>
            </a: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into one form of that word. Lemmatising and stemming are both ways to</a:t>
            </a: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strips back word markers (e.g. verb endings, plurals, etc.) in subtly different ways. </a:t>
            </a:r>
          </a:p>
          <a:p>
            <a:pPr>
              <a:defRPr/>
            </a:pPr>
            <a:r>
              <a:rPr lang="en-GB" sz="1200" b="0" i="0" kern="1200" dirty="0">
                <a:solidFill>
                  <a:schemeClr val="tx1"/>
                </a:solidFill>
                <a:effectLst/>
                <a:latin typeface="+mn-lt"/>
                <a:ea typeface="+mn-ea"/>
                <a:cs typeface="+mn-cs"/>
              </a:rPr>
              <a:t>CLICK</a:t>
            </a:r>
          </a:p>
          <a:p>
            <a:pPr>
              <a:defRPr/>
            </a:pPr>
            <a:r>
              <a:rPr lang="en-GB" sz="1200" b="0" i="0" kern="1200" dirty="0">
                <a:solidFill>
                  <a:schemeClr val="tx1"/>
                </a:solidFill>
                <a:effectLst/>
                <a:latin typeface="+mn-lt"/>
                <a:ea typeface="+mn-ea"/>
                <a:cs typeface="+mn-cs"/>
              </a:rPr>
              <a:t>We get a new list of text tokens </a:t>
            </a:r>
          </a:p>
          <a:p>
            <a:pPr>
              <a:defRPr/>
            </a:pPr>
            <a:r>
              <a:rPr lang="en-GB" sz="1200" b="0" i="0" kern="1200" dirty="0">
                <a:solidFill>
                  <a:schemeClr val="tx1"/>
                </a:solidFill>
                <a:effectLst/>
                <a:latin typeface="+mn-lt"/>
                <a:ea typeface="+mn-ea"/>
                <a:cs typeface="+mn-cs"/>
              </a:rPr>
              <a:t>CLICK </a:t>
            </a:r>
          </a:p>
          <a:p>
            <a:pPr>
              <a:defRPr/>
            </a:pPr>
            <a:endParaRPr lang="en-GB"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37</a:t>
            </a:fld>
            <a:endParaRPr lang="en-GB"/>
          </a:p>
        </p:txBody>
      </p:sp>
    </p:spTree>
    <p:extLst>
      <p:ext uri="{BB962C8B-B14F-4D97-AF65-F5344CB8AC3E}">
        <p14:creationId xmlns:p14="http://schemas.microsoft.com/office/powerpoint/2010/main" val="1170879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Consolidation gets into natural language processing and is a language-specific way to turn various linguistic forms of the ‘same word’ </a:t>
            </a: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into one form of that word. Lemmatising and stemming are both ways to</a:t>
            </a: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strips back word markers (e.g. verb endings, plurals, etc.) in subtly different ways. </a:t>
            </a:r>
          </a:p>
          <a:p>
            <a:pPr>
              <a:defRPr/>
            </a:pPr>
            <a:r>
              <a:rPr lang="en-GB" sz="1200" b="0" i="0" kern="1200" dirty="0">
                <a:solidFill>
                  <a:schemeClr val="tx1"/>
                </a:solidFill>
                <a:effectLst/>
                <a:latin typeface="+mn-lt"/>
                <a:ea typeface="+mn-ea"/>
                <a:cs typeface="+mn-cs"/>
              </a:rPr>
              <a:t>CLICK</a:t>
            </a:r>
          </a:p>
          <a:p>
            <a:pPr>
              <a:defRPr/>
            </a:pPr>
            <a:r>
              <a:rPr lang="en-GB" sz="1200" b="0" i="0" kern="1200" dirty="0">
                <a:solidFill>
                  <a:schemeClr val="tx1"/>
                </a:solidFill>
                <a:effectLst/>
                <a:latin typeface="+mn-lt"/>
                <a:ea typeface="+mn-ea"/>
                <a:cs typeface="+mn-cs"/>
              </a:rPr>
              <a:t>We get a new list of text tokens </a:t>
            </a:r>
          </a:p>
          <a:p>
            <a:pPr>
              <a:defRPr/>
            </a:pPr>
            <a:r>
              <a:rPr lang="en-GB" sz="1200" b="0" i="0" kern="1200" dirty="0">
                <a:solidFill>
                  <a:schemeClr val="tx1"/>
                </a:solidFill>
                <a:effectLst/>
                <a:latin typeface="+mn-lt"/>
                <a:ea typeface="+mn-ea"/>
                <a:cs typeface="+mn-cs"/>
              </a:rPr>
              <a:t>CLICK </a:t>
            </a:r>
          </a:p>
          <a:p>
            <a:pPr>
              <a:defRPr/>
            </a:pPr>
            <a:endParaRPr lang="en-GB"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38</a:t>
            </a:fld>
            <a:endParaRPr lang="en-GB"/>
          </a:p>
        </p:txBody>
      </p:sp>
    </p:spTree>
    <p:extLst>
      <p:ext uri="{BB962C8B-B14F-4D97-AF65-F5344CB8AC3E}">
        <p14:creationId xmlns:p14="http://schemas.microsoft.com/office/powerpoint/2010/main" val="3822941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Next up, Part of speech tagging, which also uses language-specific structure. </a:t>
            </a: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POS-tagging can start with raw or processed text. In this case, we are POS tagging text that has already had </a:t>
            </a:r>
            <a:r>
              <a:rPr lang="en-GB" sz="1200" b="0" i="0" kern="1200" dirty="0" err="1">
                <a:solidFill>
                  <a:schemeClr val="tx1"/>
                </a:solidFill>
                <a:effectLst/>
                <a:latin typeface="+mn-lt"/>
                <a:ea typeface="+mn-ea"/>
                <a:cs typeface="+mn-cs"/>
              </a:rPr>
              <a:t>stopwards</a:t>
            </a:r>
            <a:r>
              <a:rPr lang="en-GB" sz="1200" b="0" i="0" kern="1200" dirty="0">
                <a:solidFill>
                  <a:schemeClr val="tx1"/>
                </a:solidFill>
                <a:effectLst/>
                <a:latin typeface="+mn-lt"/>
                <a:ea typeface="+mn-ea"/>
                <a:cs typeface="+mn-cs"/>
              </a:rPr>
              <a:t> and punctuation removed. The tagging </a:t>
            </a:r>
          </a:p>
          <a:p>
            <a:r>
              <a:rPr lang="en-GB" sz="1200" b="0" i="0" kern="1200" dirty="0">
                <a:solidFill>
                  <a:schemeClr val="tx1"/>
                </a:solidFill>
                <a:effectLst/>
                <a:latin typeface="+mn-lt"/>
                <a:ea typeface="+mn-ea"/>
                <a:cs typeface="+mn-cs"/>
              </a:rPr>
              <a:t>CLICK</a:t>
            </a:r>
          </a:p>
          <a:p>
            <a:pPr>
              <a:defRPr/>
            </a:pPr>
            <a:r>
              <a:rPr lang="en-GB" sz="1200" b="0" i="0" kern="1200" dirty="0">
                <a:solidFill>
                  <a:schemeClr val="tx1"/>
                </a:solidFill>
                <a:effectLst/>
                <a:latin typeface="+mn-lt"/>
                <a:ea typeface="+mn-ea"/>
                <a:cs typeface="+mn-cs"/>
              </a:rPr>
              <a:t>produces</a:t>
            </a:r>
          </a:p>
          <a:p>
            <a:pPr>
              <a:defRPr/>
            </a:pPr>
            <a:r>
              <a:rPr lang="en-GB" sz="1200" b="0" i="0" kern="1200" dirty="0">
                <a:solidFill>
                  <a:schemeClr val="tx1"/>
                </a:solidFill>
                <a:effectLst/>
                <a:latin typeface="+mn-lt"/>
                <a:ea typeface="+mn-ea"/>
                <a:cs typeface="+mn-cs"/>
              </a:rPr>
              <a:t>CLICK</a:t>
            </a:r>
          </a:p>
          <a:p>
            <a:pPr>
              <a:defRPr/>
            </a:pPr>
            <a:r>
              <a:rPr lang="en-GB" sz="1200" b="0" i="0" kern="1200" dirty="0">
                <a:solidFill>
                  <a:schemeClr val="tx1"/>
                </a:solidFill>
                <a:effectLst/>
                <a:latin typeface="+mn-lt"/>
                <a:ea typeface="+mn-ea"/>
                <a:cs typeface="+mn-cs"/>
              </a:rPr>
              <a:t>A new list of text tokens paired with a POS-tag. </a:t>
            </a:r>
          </a:p>
          <a:p>
            <a:pPr>
              <a:defRPr/>
            </a:pPr>
            <a:r>
              <a:rPr lang="en-GB" sz="1200" b="0" i="0" kern="1200" dirty="0">
                <a:solidFill>
                  <a:schemeClr val="tx1"/>
                </a:solidFill>
                <a:effectLst/>
                <a:latin typeface="+mn-lt"/>
                <a:ea typeface="+mn-ea"/>
                <a:cs typeface="+mn-cs"/>
              </a:rPr>
              <a:t>Different Part of speech taggers will return different kinds of tags.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This one has returned pronoun tags, verb in gerund form tags, nouns in plural form tags, basic adverb tags (RB) and noun in singular form tags. </a:t>
            </a:r>
          </a:p>
          <a:p>
            <a:pPr>
              <a:defRPr/>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39</a:t>
            </a:fld>
            <a:endParaRPr lang="en-GB"/>
          </a:p>
        </p:txBody>
      </p:sp>
    </p:spTree>
    <p:extLst>
      <p:ext uri="{BB962C8B-B14F-4D97-AF65-F5344CB8AC3E}">
        <p14:creationId xmlns:p14="http://schemas.microsoft.com/office/powerpoint/2010/main" val="644925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Next up, Part of speech tagging, which also uses language-specific structure. </a:t>
            </a: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POS-tagging can start with raw or processed text. In this case, we are POS tagging text that has already had </a:t>
            </a:r>
            <a:r>
              <a:rPr lang="en-GB" sz="1200" b="0" i="0" kern="1200" dirty="0" err="1">
                <a:solidFill>
                  <a:schemeClr val="tx1"/>
                </a:solidFill>
                <a:effectLst/>
                <a:latin typeface="+mn-lt"/>
                <a:ea typeface="+mn-ea"/>
                <a:cs typeface="+mn-cs"/>
              </a:rPr>
              <a:t>stopwards</a:t>
            </a:r>
            <a:r>
              <a:rPr lang="en-GB" sz="1200" b="0" i="0" kern="1200" dirty="0">
                <a:solidFill>
                  <a:schemeClr val="tx1"/>
                </a:solidFill>
                <a:effectLst/>
                <a:latin typeface="+mn-lt"/>
                <a:ea typeface="+mn-ea"/>
                <a:cs typeface="+mn-cs"/>
              </a:rPr>
              <a:t> and punctuation removed. The tagging </a:t>
            </a:r>
          </a:p>
          <a:p>
            <a:r>
              <a:rPr lang="en-GB" sz="1200" b="0" i="0" kern="1200" dirty="0">
                <a:solidFill>
                  <a:schemeClr val="tx1"/>
                </a:solidFill>
                <a:effectLst/>
                <a:latin typeface="+mn-lt"/>
                <a:ea typeface="+mn-ea"/>
                <a:cs typeface="+mn-cs"/>
              </a:rPr>
              <a:t>CLICK</a:t>
            </a:r>
          </a:p>
          <a:p>
            <a:pPr>
              <a:defRPr/>
            </a:pPr>
            <a:r>
              <a:rPr lang="en-GB" sz="1200" b="0" i="0" kern="1200" dirty="0">
                <a:solidFill>
                  <a:schemeClr val="tx1"/>
                </a:solidFill>
                <a:effectLst/>
                <a:latin typeface="+mn-lt"/>
                <a:ea typeface="+mn-ea"/>
                <a:cs typeface="+mn-cs"/>
              </a:rPr>
              <a:t>produces</a:t>
            </a:r>
          </a:p>
          <a:p>
            <a:pPr>
              <a:defRPr/>
            </a:pPr>
            <a:r>
              <a:rPr lang="en-GB" sz="1200" b="0" i="0" kern="1200" dirty="0">
                <a:solidFill>
                  <a:schemeClr val="tx1"/>
                </a:solidFill>
                <a:effectLst/>
                <a:latin typeface="+mn-lt"/>
                <a:ea typeface="+mn-ea"/>
                <a:cs typeface="+mn-cs"/>
              </a:rPr>
              <a:t>CLICK</a:t>
            </a:r>
          </a:p>
          <a:p>
            <a:pPr>
              <a:defRPr/>
            </a:pPr>
            <a:r>
              <a:rPr lang="en-GB" sz="1200" b="0" i="0" kern="1200" dirty="0">
                <a:solidFill>
                  <a:schemeClr val="tx1"/>
                </a:solidFill>
                <a:effectLst/>
                <a:latin typeface="+mn-lt"/>
                <a:ea typeface="+mn-ea"/>
                <a:cs typeface="+mn-cs"/>
              </a:rPr>
              <a:t>A new list of text tokens paired with a POS-tag. </a:t>
            </a:r>
          </a:p>
          <a:p>
            <a:pPr>
              <a:defRPr/>
            </a:pPr>
            <a:r>
              <a:rPr lang="en-GB" sz="1200" b="0" i="0" kern="1200" dirty="0">
                <a:solidFill>
                  <a:schemeClr val="tx1"/>
                </a:solidFill>
                <a:effectLst/>
                <a:latin typeface="+mn-lt"/>
                <a:ea typeface="+mn-ea"/>
                <a:cs typeface="+mn-cs"/>
              </a:rPr>
              <a:t>Different Part of speech taggers will return different kinds of tags.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This one has returned pronoun tags, verb in gerund form tags, nouns in plural form tags, basic adverb tags (RB) and noun in singular form tags. </a:t>
            </a:r>
          </a:p>
          <a:p>
            <a:pPr>
              <a:defRPr/>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40</a:t>
            </a:fld>
            <a:endParaRPr lang="en-GB"/>
          </a:p>
        </p:txBody>
      </p:sp>
    </p:spTree>
    <p:extLst>
      <p:ext uri="{BB962C8B-B14F-4D97-AF65-F5344CB8AC3E}">
        <p14:creationId xmlns:p14="http://schemas.microsoft.com/office/powerpoint/2010/main" val="806165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Another useful basic NLP process is chunking, which requires word tokenised and POS-tagged text as input and builds it back up into larger structures that have logical relationships.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Importantly, this works best if you have NOT put the text through all the standardisation and consolidation processes.</a:t>
            </a:r>
          </a:p>
          <a:p>
            <a:r>
              <a:rPr lang="en-GB" sz="1200" b="0"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 If we put this through a </a:t>
            </a:r>
            <a:r>
              <a:rPr lang="en-GB" sz="1200" b="0" i="0" kern="1200" dirty="0" err="1">
                <a:solidFill>
                  <a:schemeClr val="tx1"/>
                </a:solidFill>
                <a:effectLst/>
                <a:latin typeface="+mn-lt"/>
                <a:ea typeface="+mn-ea"/>
                <a:cs typeface="+mn-cs"/>
              </a:rPr>
              <a:t>chunker</a:t>
            </a:r>
            <a:r>
              <a:rPr lang="en-GB" sz="1200" b="0" i="0" kern="1200" dirty="0">
                <a:solidFill>
                  <a:schemeClr val="tx1"/>
                </a:solidFill>
                <a:effectLst/>
                <a:latin typeface="+mn-lt"/>
                <a:ea typeface="+mn-ea"/>
                <a:cs typeface="+mn-cs"/>
              </a:rPr>
              <a:t> it returns…</a:t>
            </a: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Text that has relevant linguistic groupings, like sentences. Note, I have displayed this visually to make it easy for humans to read. What is ACTUALLY returned is not quite so easy to read.</a:t>
            </a: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Although it is in a format the computers find easy to read. </a:t>
            </a:r>
          </a:p>
          <a:p>
            <a:endParaRPr lang="en-GB" sz="1200" b="0" i="0" kern="1200" dirty="0">
              <a:solidFill>
                <a:schemeClr val="tx1"/>
              </a:solidFill>
              <a:effectLst/>
              <a:latin typeface="+mn-lt"/>
              <a:ea typeface="+mn-ea"/>
              <a:cs typeface="+mn-cs"/>
            </a:endParaRPr>
          </a:p>
          <a:p>
            <a:endParaRPr lang="en-GB"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41</a:t>
            </a:fld>
            <a:endParaRPr lang="en-GB"/>
          </a:p>
        </p:txBody>
      </p:sp>
    </p:spTree>
    <p:extLst>
      <p:ext uri="{BB962C8B-B14F-4D97-AF65-F5344CB8AC3E}">
        <p14:creationId xmlns:p14="http://schemas.microsoft.com/office/powerpoint/2010/main" val="962620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Another useful basic NLP process is chunking, which requires word tokenised and POS-tagged text as input and builds it back up into larger structures that have logical relationships.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Importantly, this works best if you have NOT put the text through all the standardisation and consolidation processes.</a:t>
            </a:r>
          </a:p>
          <a:p>
            <a:r>
              <a:rPr lang="en-GB" sz="1200" b="0"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 If we put this through a </a:t>
            </a:r>
            <a:r>
              <a:rPr lang="en-GB" sz="1200" b="0" i="0" kern="1200" dirty="0" err="1">
                <a:solidFill>
                  <a:schemeClr val="tx1"/>
                </a:solidFill>
                <a:effectLst/>
                <a:latin typeface="+mn-lt"/>
                <a:ea typeface="+mn-ea"/>
                <a:cs typeface="+mn-cs"/>
              </a:rPr>
              <a:t>chunker</a:t>
            </a:r>
            <a:r>
              <a:rPr lang="en-GB" sz="1200" b="0" i="0" kern="1200" dirty="0">
                <a:solidFill>
                  <a:schemeClr val="tx1"/>
                </a:solidFill>
                <a:effectLst/>
                <a:latin typeface="+mn-lt"/>
                <a:ea typeface="+mn-ea"/>
                <a:cs typeface="+mn-cs"/>
              </a:rPr>
              <a:t> it returns…</a:t>
            </a: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Text that has relevant linguistic groupings, like sentences. Note, I have displayed this visually to make it easy for humans to read. What is ACTUALLY returned is not quite so easy to read.</a:t>
            </a: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Although it is in a format the computers find easy to read. </a:t>
            </a:r>
          </a:p>
          <a:p>
            <a:endParaRPr lang="en-GB" sz="1200" b="0" i="0" kern="1200" dirty="0">
              <a:solidFill>
                <a:schemeClr val="tx1"/>
              </a:solidFill>
              <a:effectLst/>
              <a:latin typeface="+mn-lt"/>
              <a:ea typeface="+mn-ea"/>
              <a:cs typeface="+mn-cs"/>
            </a:endParaRPr>
          </a:p>
          <a:p>
            <a:endParaRPr lang="en-GB"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42</a:t>
            </a:fld>
            <a:endParaRPr lang="en-GB"/>
          </a:p>
        </p:txBody>
      </p:sp>
    </p:spTree>
    <p:extLst>
      <p:ext uri="{BB962C8B-B14F-4D97-AF65-F5344CB8AC3E}">
        <p14:creationId xmlns:p14="http://schemas.microsoft.com/office/powerpoint/2010/main" val="1978386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When</a:t>
            </a:r>
            <a:r>
              <a:rPr lang="en-GB" baseline="0" dirty="0"/>
              <a:t> people talk about structured data, they mean the kind of data that comes in databases, excel sheets, vectors, arrays or matrices. </a:t>
            </a:r>
          </a:p>
          <a:p>
            <a:pPr marL="0" indent="0">
              <a:buNone/>
            </a:pPr>
            <a:r>
              <a:rPr lang="en-GB" baseline="0" dirty="0"/>
              <a:t>The data are arranged in a structured way, usually depicted as tables of </a:t>
            </a:r>
            <a:r>
              <a:rPr lang="en-GB" dirty="0"/>
              <a:t>columns and rows.</a:t>
            </a:r>
          </a:p>
          <a:p>
            <a:pPr marL="0" indent="0">
              <a:buNone/>
            </a:pPr>
            <a:r>
              <a:rPr lang="en-GB" baseline="0" dirty="0"/>
              <a:t>For example, if I wanted to track the online education sessions I have run, I would probably want to record basic information like the title of a session I gave…</a:t>
            </a:r>
          </a:p>
          <a:p>
            <a:pPr marL="0" indent="0">
              <a:buNone/>
            </a:pPr>
            <a:r>
              <a:rPr lang="en-GB" baseline="0" dirty="0"/>
              <a:t>CLICK</a:t>
            </a:r>
          </a:p>
          <a:p>
            <a:pPr marL="0" indent="0">
              <a:buNone/>
            </a:pPr>
            <a:r>
              <a:rPr lang="en-GB" baseline="0" dirty="0"/>
              <a:t>The date I first gave it…</a:t>
            </a:r>
          </a:p>
          <a:p>
            <a:pPr marL="0" indent="0">
              <a:buNone/>
            </a:pPr>
            <a:r>
              <a:rPr lang="en-GB" baseline="0" dirty="0"/>
              <a:t>CLICK </a:t>
            </a:r>
          </a:p>
          <a:p>
            <a:pPr marL="0" indent="0">
              <a:buNone/>
            </a:pPr>
            <a:r>
              <a:rPr lang="en-GB" baseline="0" dirty="0"/>
              <a:t>and the number of attendees. </a:t>
            </a:r>
          </a:p>
          <a:p>
            <a:pPr marL="0" indent="0">
              <a:buNone/>
            </a:pPr>
            <a:r>
              <a:rPr lang="en-GB" baseline="0" dirty="0"/>
              <a:t>Now, I could just write this on, like, a sticky note</a:t>
            </a:r>
          </a:p>
          <a:p>
            <a:pPr marL="0" indent="0">
              <a:buNone/>
            </a:pPr>
            <a:r>
              <a:rPr lang="en-GB" baseline="0" dirty="0"/>
              <a:t>CLICK</a:t>
            </a:r>
          </a:p>
          <a:p>
            <a:pPr marL="0" indent="0">
              <a:buNone/>
            </a:pPr>
            <a:r>
              <a:rPr lang="en-GB" baseline="0" dirty="0"/>
              <a:t>and tack it to my corkboard. That is exactly how some people record information.</a:t>
            </a:r>
            <a:br>
              <a:rPr lang="en-GB" baseline="0" dirty="0"/>
            </a:br>
            <a:endParaRPr lang="en-GB" baseline="0" dirty="0"/>
          </a:p>
          <a:p>
            <a:pPr marL="0" indent="0">
              <a:buNone/>
            </a:pPr>
            <a:r>
              <a:rPr lang="en-GB" baseline="0" dirty="0"/>
              <a:t>But if I know that I will be giving LOTS of online education sessions, I might assume that I want to do something more with the information. </a:t>
            </a:r>
          </a:p>
          <a:p>
            <a:pPr marL="0" indent="0">
              <a:buNone/>
            </a:pPr>
            <a:r>
              <a:rPr lang="en-GB" baseline="0" dirty="0"/>
              <a:t>I might want to calculate my average attendance or plot whether my sessions are becoming more or less frequent or popular over time. </a:t>
            </a:r>
          </a:p>
          <a:p>
            <a:pPr marL="0" indent="0">
              <a:buNone/>
            </a:pPr>
            <a:r>
              <a:rPr lang="en-GB" baseline="0" dirty="0"/>
              <a:t>Knowing this, it is much more sensible to record the same data for each session in the same place and in the same order. </a:t>
            </a:r>
          </a:p>
          <a:p>
            <a:pPr marL="0" indent="0">
              <a:buNone/>
            </a:pPr>
            <a:endParaRPr lang="en-GB" baseline="0" dirty="0"/>
          </a:p>
        </p:txBody>
      </p:sp>
      <p:sp>
        <p:nvSpPr>
          <p:cNvPr id="4" name="Slide Number Placeholder 3"/>
          <p:cNvSpPr>
            <a:spLocks noGrp="1"/>
          </p:cNvSpPr>
          <p:nvPr>
            <p:ph type="sldNum" sz="quarter" idx="10"/>
          </p:nvPr>
        </p:nvSpPr>
        <p:spPr/>
        <p:txBody>
          <a:bodyPr/>
          <a:lstStyle/>
          <a:p>
            <a:fld id="{62145A11-D943-4F58-B77D-5E24EAC00F63}" type="slidenum">
              <a:rPr lang="en-GB" smtClean="0"/>
              <a:t>11</a:t>
            </a:fld>
            <a:endParaRPr lang="en-GB"/>
          </a:p>
        </p:txBody>
      </p:sp>
    </p:spTree>
    <p:extLst>
      <p:ext uri="{BB962C8B-B14F-4D97-AF65-F5344CB8AC3E}">
        <p14:creationId xmlns:p14="http://schemas.microsoft.com/office/powerpoint/2010/main" val="2121605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particular kind of chunking operation that you might find useful is Named Entity Recognition, which finds sentence chunks as well as noun phrase chunks. </a:t>
            </a:r>
          </a:p>
          <a:p>
            <a:r>
              <a:rPr lang="en-GB" sz="1200" b="0" i="0" kern="1200" dirty="0">
                <a:solidFill>
                  <a:schemeClr val="tx1"/>
                </a:solidFill>
                <a:effectLst/>
                <a:latin typeface="+mn-lt"/>
                <a:ea typeface="+mn-ea"/>
                <a:cs typeface="+mn-cs"/>
              </a:rPr>
              <a:t>Starting with a different sample text</a:t>
            </a: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A named entity recognition </a:t>
            </a:r>
            <a:r>
              <a:rPr lang="en-GB" sz="1200" b="0" i="0" kern="1200" dirty="0" err="1">
                <a:solidFill>
                  <a:schemeClr val="tx1"/>
                </a:solidFill>
                <a:effectLst/>
                <a:latin typeface="+mn-lt"/>
                <a:ea typeface="+mn-ea"/>
                <a:cs typeface="+mn-cs"/>
              </a:rPr>
              <a:t>chunker</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CLICK</a:t>
            </a:r>
          </a:p>
          <a:p>
            <a:r>
              <a:rPr lang="en-GB" sz="1200" b="0" i="0" kern="1200" dirty="0">
                <a:solidFill>
                  <a:schemeClr val="tx1"/>
                </a:solidFill>
                <a:effectLst/>
                <a:latin typeface="+mn-lt"/>
                <a:ea typeface="+mn-ea"/>
                <a:cs typeface="+mn-cs"/>
              </a:rPr>
              <a:t>Returns</a:t>
            </a:r>
          </a:p>
        </p:txBody>
      </p:sp>
      <p:sp>
        <p:nvSpPr>
          <p:cNvPr id="4" name="Slide Number Placeholder 3"/>
          <p:cNvSpPr>
            <a:spLocks noGrp="1"/>
          </p:cNvSpPr>
          <p:nvPr>
            <p:ph type="sldNum" sz="quarter" idx="10"/>
          </p:nvPr>
        </p:nvSpPr>
        <p:spPr/>
        <p:txBody>
          <a:bodyPr/>
          <a:lstStyle/>
          <a:p>
            <a:fld id="{62145A11-D943-4F58-B77D-5E24EAC00F63}" type="slidenum">
              <a:rPr lang="en-GB" smtClean="0"/>
              <a:t>43</a:t>
            </a:fld>
            <a:endParaRPr lang="en-GB"/>
          </a:p>
        </p:txBody>
      </p:sp>
    </p:spTree>
    <p:extLst>
      <p:ext uri="{BB962C8B-B14F-4D97-AF65-F5344CB8AC3E}">
        <p14:creationId xmlns:p14="http://schemas.microsoft.com/office/powerpoint/2010/main" val="1822982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A more complex output with hierarchical groups. </a:t>
            </a:r>
          </a:p>
          <a:p>
            <a:r>
              <a:rPr lang="en-GB" dirty="0">
                <a:cs typeface="Calibri"/>
              </a:rPr>
              <a:t>We still have the big sentence-wide group. </a:t>
            </a:r>
          </a:p>
          <a:p>
            <a:r>
              <a:rPr lang="en-GB" dirty="0">
                <a:cs typeface="Calibri"/>
              </a:rPr>
              <a:t>But we also have some groups within the sentence, like Bruce, Wayne, CEO of Wayne Enterprises, and Batman. </a:t>
            </a:r>
          </a:p>
          <a:p>
            <a:r>
              <a:rPr lang="en-GB" dirty="0">
                <a:cs typeface="Calibri"/>
              </a:rPr>
              <a:t>Some are accurate. Bruce and Batman are both people. </a:t>
            </a:r>
          </a:p>
          <a:p>
            <a:r>
              <a:rPr lang="en-GB" dirty="0">
                <a:cs typeface="Calibri"/>
              </a:rPr>
              <a:t>But some are not 100%. Wayne is sometimes an organisation and sometimes not. </a:t>
            </a:r>
          </a:p>
        </p:txBody>
      </p:sp>
      <p:sp>
        <p:nvSpPr>
          <p:cNvPr id="4" name="Slide Number Placeholder 3"/>
          <p:cNvSpPr>
            <a:spLocks noGrp="1"/>
          </p:cNvSpPr>
          <p:nvPr>
            <p:ph type="sldNum" sz="quarter" idx="10"/>
          </p:nvPr>
        </p:nvSpPr>
        <p:spPr/>
        <p:txBody>
          <a:bodyPr/>
          <a:lstStyle/>
          <a:p>
            <a:fld id="{62145A11-D943-4F58-B77D-5E24EAC00F63}" type="slidenum">
              <a:rPr lang="en-GB" smtClean="0"/>
              <a:t>44</a:t>
            </a:fld>
            <a:endParaRPr lang="en-GB"/>
          </a:p>
        </p:txBody>
      </p:sp>
    </p:spTree>
    <p:extLst>
      <p:ext uri="{BB962C8B-B14F-4D97-AF65-F5344CB8AC3E}">
        <p14:creationId xmlns:p14="http://schemas.microsoft.com/office/powerpoint/2010/main" val="4037726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cs typeface="Calibri"/>
              </a:rPr>
              <a:t>I can’t tell you which of these processes you will need to do or in what order to do them, but there are some rules of thumb</a:t>
            </a:r>
          </a:p>
          <a:p>
            <a:pPr>
              <a:defRPr/>
            </a:pPr>
            <a:r>
              <a:rPr lang="en-GB" dirty="0">
                <a:cs typeface="Calibri"/>
              </a:rPr>
              <a:t>CLICK</a:t>
            </a:r>
          </a:p>
          <a:p>
            <a:pPr>
              <a:defRPr/>
            </a:pPr>
            <a:r>
              <a:rPr lang="en-GB" dirty="0">
                <a:cs typeface="Calibri"/>
              </a:rPr>
              <a:t>And some common sense steps to take</a:t>
            </a:r>
          </a:p>
          <a:p>
            <a:pPr>
              <a:defRPr/>
            </a:pPr>
            <a:r>
              <a:rPr lang="en-GB" dirty="0">
                <a:cs typeface="Calibri"/>
              </a:rPr>
              <a:t>CLICK</a:t>
            </a:r>
          </a:p>
          <a:p>
            <a:pPr>
              <a:defRPr/>
            </a:pPr>
            <a:r>
              <a:rPr lang="en-GB" dirty="0">
                <a:cs typeface="Calibri"/>
              </a:rPr>
              <a:t>But most of the time you have to do some experimentation, some thinking, some strategizing. For example, you may get a long way through your analysis before you notice an abbreviation or acronym that would be better solved with </a:t>
            </a:r>
            <a:r>
              <a:rPr lang="en-GB" dirty="0" err="1">
                <a:cs typeface="Calibri"/>
              </a:rPr>
              <a:t>RegEx</a:t>
            </a:r>
            <a:r>
              <a:rPr lang="en-GB" dirty="0">
                <a:cs typeface="Calibri"/>
              </a:rPr>
              <a:t> early on. </a:t>
            </a:r>
          </a:p>
          <a:p>
            <a:pPr>
              <a:defRPr/>
            </a:pPr>
            <a:r>
              <a:rPr lang="en-GB" dirty="0">
                <a:cs typeface="Calibri"/>
              </a:rPr>
              <a:t>You need to consider this to be an iterative process, which means</a:t>
            </a:r>
          </a:p>
          <a:p>
            <a:pPr>
              <a:defRPr/>
            </a:pPr>
            <a:r>
              <a:rPr lang="en-GB" dirty="0">
                <a:cs typeface="Calibri"/>
              </a:rPr>
              <a:t>CLICK</a:t>
            </a:r>
          </a:p>
          <a:p>
            <a:pPr>
              <a:defRPr/>
            </a:pPr>
            <a:r>
              <a:rPr lang="en-GB" dirty="0">
                <a:cs typeface="Calibri"/>
              </a:rPr>
              <a:t>you probably want to add a step into a pipeline of steps that take the output of the previous as the input to the next. You may also need to run this whole pipeline from scratch after you insert a new step into the middle somewhere, because otherwise it will be hard to keep track. Always work with a copy of your raw data rather than the original raw data itself. </a:t>
            </a:r>
          </a:p>
          <a:p>
            <a:pPr>
              <a:defRPr/>
            </a:pPr>
            <a:r>
              <a:rPr lang="en-GB" dirty="0">
                <a:cs typeface="Calibri"/>
              </a:rPr>
              <a:t>CLICK</a:t>
            </a:r>
          </a:p>
          <a:p>
            <a:pPr>
              <a:defRPr/>
            </a:pPr>
            <a:r>
              <a:rPr lang="en-GB" dirty="0">
                <a:cs typeface="Calibri"/>
              </a:rPr>
              <a:t>Always keep track! Write what you do, when and why, so that others can reproduce your workflow. </a:t>
            </a:r>
          </a:p>
          <a:p>
            <a:pPr>
              <a:defRPr/>
            </a:pPr>
            <a:endParaRPr lang="en-GB"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45</a:t>
            </a:fld>
            <a:endParaRPr lang="en-GB"/>
          </a:p>
        </p:txBody>
      </p:sp>
    </p:spTree>
    <p:extLst>
      <p:ext uri="{BB962C8B-B14F-4D97-AF65-F5344CB8AC3E}">
        <p14:creationId xmlns:p14="http://schemas.microsoft.com/office/powerpoint/2010/main" val="1158753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mn-lt"/>
                <a:cs typeface="+mn-lt"/>
              </a:rPr>
              <a:t>Now, we have gotten into the analysis phase, which is about addressing the research question, the problem to solve, or the interesting pattern to explore.</a:t>
            </a:r>
          </a:p>
          <a:p>
            <a:endParaRPr lang="en-GB" dirty="0">
              <a:ea typeface="+mn-lt"/>
              <a:cs typeface="+mn-lt"/>
            </a:endParaRPr>
          </a:p>
          <a:p>
            <a:r>
              <a:rPr lang="en-GB" dirty="0">
                <a:ea typeface="+mn-lt"/>
                <a:cs typeface="+mn-lt"/>
              </a:rPr>
              <a:t>A popular starting point is to look at word frequency, which is a fast way to get a sense of what a text is like or is ‘about’. Image two essays on the same topic. The most common words in one are “good”, “stuff” and “dude” while the most common words in the other are “appropriate” “matter” and “individual”. Even though they may express the same intent, one might be judged as more conversational and the other as more academic, just based on simple word frequencies.</a:t>
            </a:r>
          </a:p>
          <a:p>
            <a:endParaRPr lang="en-GB" dirty="0">
              <a:ea typeface="+mn-lt"/>
              <a:cs typeface="+mn-lt"/>
            </a:endParaRPr>
          </a:p>
          <a:p>
            <a:r>
              <a:rPr lang="en-GB" dirty="0">
                <a:ea typeface="+mn-lt"/>
                <a:cs typeface="+mn-lt"/>
              </a:rPr>
              <a:t>Let’s look at how it works in practice. Our sample text</a:t>
            </a:r>
          </a:p>
          <a:p>
            <a:r>
              <a:rPr lang="en-GB" dirty="0">
                <a:ea typeface="+mn-lt"/>
                <a:cs typeface="+mn-lt"/>
              </a:rPr>
              <a:t>CLICK</a:t>
            </a:r>
          </a:p>
          <a:p>
            <a:r>
              <a:rPr lang="en-GB" dirty="0">
                <a:ea typeface="+mn-lt"/>
                <a:cs typeface="+mn-lt"/>
              </a:rPr>
              <a:t>Goes through a pipeline of these steps and</a:t>
            </a:r>
          </a:p>
          <a:p>
            <a:r>
              <a:rPr lang="en-GB" dirty="0">
                <a:ea typeface="+mn-lt"/>
                <a:cs typeface="+mn-lt"/>
              </a:rPr>
              <a:t>CLICK</a:t>
            </a:r>
          </a:p>
          <a:p>
            <a:r>
              <a:rPr lang="en-GB" dirty="0">
                <a:ea typeface="+mn-lt"/>
                <a:cs typeface="+mn-lt"/>
              </a:rPr>
              <a:t>Comes out as a dictionary of words paired with a count of occurrences in the text. </a:t>
            </a:r>
          </a:p>
          <a:p>
            <a:endParaRPr lang="en-GB" dirty="0">
              <a:ea typeface="+mn-lt"/>
              <a:cs typeface="+mn-lt"/>
            </a:endParaRPr>
          </a:p>
          <a:p>
            <a:r>
              <a:rPr lang="en-GB" dirty="0">
                <a:ea typeface="+mn-lt"/>
                <a:cs typeface="+mn-lt"/>
              </a:rPr>
              <a:t>A less trivial example…</a:t>
            </a:r>
          </a:p>
        </p:txBody>
      </p:sp>
      <p:sp>
        <p:nvSpPr>
          <p:cNvPr id="4" name="Slide Number Placeholder 3"/>
          <p:cNvSpPr>
            <a:spLocks noGrp="1"/>
          </p:cNvSpPr>
          <p:nvPr>
            <p:ph type="sldNum" sz="quarter" idx="10"/>
          </p:nvPr>
        </p:nvSpPr>
        <p:spPr/>
        <p:txBody>
          <a:bodyPr/>
          <a:lstStyle/>
          <a:p>
            <a:fld id="{62145A11-D943-4F58-B77D-5E24EAC00F63}" type="slidenum">
              <a:rPr lang="en-GB" smtClean="0"/>
              <a:t>46</a:t>
            </a:fld>
            <a:endParaRPr lang="en-GB"/>
          </a:p>
        </p:txBody>
      </p:sp>
    </p:spTree>
    <p:extLst>
      <p:ext uri="{BB962C8B-B14F-4D97-AF65-F5344CB8AC3E}">
        <p14:creationId xmlns:p14="http://schemas.microsoft.com/office/powerpoint/2010/main" val="1954395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mn-lt"/>
                <a:cs typeface="+mn-lt"/>
              </a:rPr>
              <a:t>Like the entire text of a novel…</a:t>
            </a:r>
          </a:p>
          <a:p>
            <a:r>
              <a:rPr lang="en-GB" dirty="0">
                <a:ea typeface="+mn-lt"/>
                <a:cs typeface="+mn-lt"/>
              </a:rPr>
              <a:t>CLICK</a:t>
            </a:r>
          </a:p>
          <a:p>
            <a:r>
              <a:rPr lang="en-GB" dirty="0">
                <a:ea typeface="+mn-lt"/>
                <a:cs typeface="+mn-lt"/>
              </a:rPr>
              <a:t>Put through the same pipeline returns …</a:t>
            </a:r>
          </a:p>
          <a:p>
            <a:r>
              <a:rPr lang="en-GB" dirty="0">
                <a:ea typeface="+mn-lt"/>
                <a:cs typeface="+mn-lt"/>
              </a:rPr>
              <a:t>CLICK </a:t>
            </a:r>
          </a:p>
          <a:p>
            <a:r>
              <a:rPr lang="en-GB" dirty="0">
                <a:ea typeface="+mn-lt"/>
                <a:cs typeface="+mn-lt"/>
              </a:rPr>
              <a:t>A more interesting dictionary. The 10 most common words are shown here. </a:t>
            </a:r>
          </a:p>
          <a:p>
            <a:r>
              <a:rPr lang="en-GB" dirty="0">
                <a:ea typeface="+mn-lt"/>
                <a:cs typeface="+mn-lt"/>
              </a:rPr>
              <a:t>Alternatively, we can return the count for any target word that we might choose, like</a:t>
            </a:r>
          </a:p>
          <a:p>
            <a:r>
              <a:rPr lang="en-GB" dirty="0">
                <a:ea typeface="+mn-lt"/>
                <a:cs typeface="+mn-lt"/>
              </a:rPr>
              <a:t>CLICK</a:t>
            </a:r>
          </a:p>
          <a:p>
            <a:r>
              <a:rPr lang="en-GB" dirty="0">
                <a:ea typeface="+mn-lt"/>
                <a:cs typeface="+mn-lt"/>
              </a:rPr>
              <a:t>The word ‘common’ which appears 142 times.</a:t>
            </a:r>
          </a:p>
          <a:p>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47</a:t>
            </a:fld>
            <a:endParaRPr lang="en-GB"/>
          </a:p>
        </p:txBody>
      </p:sp>
    </p:spTree>
    <p:extLst>
      <p:ext uri="{BB962C8B-B14F-4D97-AF65-F5344CB8AC3E}">
        <p14:creationId xmlns:p14="http://schemas.microsoft.com/office/powerpoint/2010/main" val="2201622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48</a:t>
            </a:fld>
            <a:endParaRPr lang="en-GB"/>
          </a:p>
        </p:txBody>
      </p:sp>
    </p:spTree>
    <p:extLst>
      <p:ext uri="{BB962C8B-B14F-4D97-AF65-F5344CB8AC3E}">
        <p14:creationId xmlns:p14="http://schemas.microsoft.com/office/powerpoint/2010/main" val="810075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let’s say we have 3 words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Troll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Elf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Rabbit.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All three are nouns, so somewhat similar, but two are fictional creatures so should be more similar.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Indeed, we find that to be the case.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word pairing returns one when the word is compared to itself and something between 0 and 1 when compared to another word.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Troll and elf are more similar to each other than either is to rabbit.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Interestingly, rabbit is more similar to elf than to troll, possibly because rabbits and elves are used more often together or in similar context than rabbits and trolls.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49</a:t>
            </a:fld>
            <a:endParaRPr lang="en-GB"/>
          </a:p>
        </p:txBody>
      </p:sp>
    </p:spTree>
    <p:extLst>
      <p:ext uri="{BB962C8B-B14F-4D97-AF65-F5344CB8AC3E}">
        <p14:creationId xmlns:p14="http://schemas.microsoft.com/office/powerpoint/2010/main" val="1303342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Document similarity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p:txBody>
      </p:sp>
      <p:sp>
        <p:nvSpPr>
          <p:cNvPr id="4" name="Slide Number Placeholder 3"/>
          <p:cNvSpPr>
            <a:spLocks noGrp="1"/>
          </p:cNvSpPr>
          <p:nvPr>
            <p:ph type="sldNum" sz="quarter" idx="10"/>
          </p:nvPr>
        </p:nvSpPr>
        <p:spPr/>
        <p:txBody>
          <a:bodyPr/>
          <a:lstStyle/>
          <a:p>
            <a:fld id="{62145A11-D943-4F58-B77D-5E24EAC00F63}" type="slidenum">
              <a:rPr lang="en-GB" smtClean="0"/>
              <a:t>50</a:t>
            </a:fld>
            <a:endParaRPr lang="en-GB"/>
          </a:p>
        </p:txBody>
      </p:sp>
    </p:spTree>
    <p:extLst>
      <p:ext uri="{BB962C8B-B14F-4D97-AF65-F5344CB8AC3E}">
        <p14:creationId xmlns:p14="http://schemas.microsoft.com/office/powerpoint/2010/main" val="3306255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understand the concept of sorting things into categories. We have been doing it for most of our lives. But imagine if the things we wanted to sort were really difficult. </a:t>
            </a:r>
          </a:p>
          <a:p>
            <a:r>
              <a:rPr lang="en-GB" dirty="0"/>
              <a:t>CLICK</a:t>
            </a:r>
          </a:p>
          <a:p>
            <a:r>
              <a:rPr lang="en-GB" dirty="0"/>
              <a:t>Like 100,000 old scientific articles that we wanted to sort into modern scientific fields or disciplines to get a better sense of the development of those fields. </a:t>
            </a:r>
          </a:p>
          <a:p>
            <a:r>
              <a:rPr lang="en-GB" dirty="0"/>
              <a:t>CLICK</a:t>
            </a:r>
          </a:p>
          <a:p>
            <a:r>
              <a:rPr lang="en-GB" dirty="0"/>
              <a:t>Depending on the age of those articles, they may not have keywords or abstracts, may not have been published in journals or at least not in journals that we understand as relating directly to modern fields, may not use terminology that we understand well, may not have used titles in the way that we do now, etc. etc. </a:t>
            </a:r>
          </a:p>
          <a:p>
            <a:r>
              <a:rPr lang="en-GB" dirty="0"/>
              <a:t>Basically, all the easy ways that we would think to sort them quickly may not be available to us. </a:t>
            </a:r>
          </a:p>
          <a:p>
            <a:endParaRPr lang="en-GB" dirty="0"/>
          </a:p>
          <a:p>
            <a:r>
              <a:rPr lang="en-GB" dirty="0"/>
              <a:t>We certainly don’t want to read 100,000 old articles ourselves. Especially since multiple people would need to read them all so we can get subjectivity measures. </a:t>
            </a:r>
          </a:p>
          <a:p>
            <a:r>
              <a:rPr lang="en-GB" dirty="0"/>
              <a:t>CLICK</a:t>
            </a:r>
          </a:p>
          <a:p>
            <a:r>
              <a:rPr lang="en-GB" dirty="0"/>
              <a:t>Instead, we can ask a computer to do it for us or, more accurately, to create a probability measure of which category each article might belong to. We can then go over and review a percentage of cases to see how much we agree with the computer’s judgements. We can also review the borderline cases to apply critical thinking. </a:t>
            </a:r>
          </a:p>
          <a:p>
            <a:endParaRPr lang="en-GB" dirty="0"/>
          </a:p>
          <a:p>
            <a:r>
              <a:rPr lang="en-GB" dirty="0"/>
              <a:t>But how do we get a computer to do that?</a:t>
            </a:r>
          </a:p>
        </p:txBody>
      </p:sp>
      <p:sp>
        <p:nvSpPr>
          <p:cNvPr id="4" name="Slide Number Placeholder 3"/>
          <p:cNvSpPr>
            <a:spLocks noGrp="1"/>
          </p:cNvSpPr>
          <p:nvPr>
            <p:ph type="sldNum" sz="quarter" idx="5"/>
          </p:nvPr>
        </p:nvSpPr>
        <p:spPr/>
        <p:txBody>
          <a:bodyPr/>
          <a:lstStyle/>
          <a:p>
            <a:fld id="{09DEA4DF-0DF3-4155-BD83-BDA9F29E7ADB}" type="slidenum">
              <a:rPr lang="en-GB" smtClean="0"/>
              <a:t>51</a:t>
            </a:fld>
            <a:endParaRPr lang="en-GB"/>
          </a:p>
        </p:txBody>
      </p:sp>
    </p:spTree>
    <p:extLst>
      <p:ext uri="{BB962C8B-B14F-4D97-AF65-F5344CB8AC3E}">
        <p14:creationId xmlns:p14="http://schemas.microsoft.com/office/powerpoint/2010/main" val="4020205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it actually returns is a </a:t>
            </a:r>
          </a:p>
          <a:p>
            <a:r>
              <a:rPr lang="en-GB" dirty="0"/>
              <a:t>CLICK</a:t>
            </a:r>
          </a:p>
          <a:p>
            <a:r>
              <a:rPr lang="en-GB" dirty="0"/>
              <a:t>prediction of belonging, which is typically a number between zero (definitely does not belong) and 1 (absolutely belongs) for each class. </a:t>
            </a:r>
          </a:p>
          <a:p>
            <a:endParaRPr lang="en-GB" dirty="0"/>
          </a:p>
          <a:p>
            <a:r>
              <a:rPr lang="en-GB" dirty="0"/>
              <a:t>For our scientific article example, </a:t>
            </a:r>
          </a:p>
          <a:p>
            <a:r>
              <a:rPr lang="en-GB" dirty="0"/>
              <a:t>CLICK</a:t>
            </a:r>
          </a:p>
          <a:p>
            <a:r>
              <a:rPr lang="en-GB" dirty="0"/>
              <a:t>This might look like a .54 probability that this document is a physics article, a .25 probability that it is a math article, a .05 probability that it is a biology articles and a .0001 probability that it a bananas article. I just liked the banana as an icon. </a:t>
            </a:r>
          </a:p>
          <a:p>
            <a:endParaRPr lang="en-GB" dirty="0"/>
          </a:p>
          <a:p>
            <a:r>
              <a:rPr lang="en-GB" dirty="0"/>
              <a:t>Now, the tool would return different probabilities for different articles, so that </a:t>
            </a:r>
          </a:p>
          <a:p>
            <a:r>
              <a:rPr lang="en-GB" dirty="0"/>
              <a:t>CLICK</a:t>
            </a:r>
          </a:p>
          <a:p>
            <a:r>
              <a:rPr lang="en-GB" dirty="0"/>
              <a:t>This article is very likely to be a biology article, might also be a bananas article, probably not  physics or math while</a:t>
            </a:r>
          </a:p>
          <a:p>
            <a:r>
              <a:rPr lang="en-GB" dirty="0"/>
              <a:t>CLICK</a:t>
            </a:r>
          </a:p>
          <a:p>
            <a:r>
              <a:rPr lang="en-GB" dirty="0"/>
              <a:t>Another article is almost certainly bananas, could be biology very unlikely to be physics or math. </a:t>
            </a:r>
          </a:p>
          <a:p>
            <a:r>
              <a:rPr lang="en-GB" dirty="0"/>
              <a:t>But how does the tool actually make these predictions? </a:t>
            </a:r>
          </a:p>
          <a:p>
            <a:r>
              <a:rPr lang="en-GB" dirty="0"/>
              <a:t>Well…</a:t>
            </a:r>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52</a:t>
            </a:fld>
            <a:endParaRPr lang="en-GB"/>
          </a:p>
        </p:txBody>
      </p:sp>
    </p:spTree>
    <p:extLst>
      <p:ext uri="{BB962C8B-B14F-4D97-AF65-F5344CB8AC3E}">
        <p14:creationId xmlns:p14="http://schemas.microsoft.com/office/powerpoint/2010/main" val="232351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So, I could write the title of my online session </a:t>
            </a:r>
          </a:p>
          <a:p>
            <a:pPr marL="0" indent="0">
              <a:buNone/>
            </a:pPr>
            <a:r>
              <a:rPr lang="en-GB" baseline="0" dirty="0"/>
              <a:t>CLICK</a:t>
            </a:r>
          </a:p>
          <a:p>
            <a:pPr marL="0" indent="0">
              <a:buNone/>
            </a:pPr>
            <a:r>
              <a:rPr lang="en-GB" baseline="0" dirty="0"/>
              <a:t>And the date I gave it…</a:t>
            </a:r>
          </a:p>
          <a:p>
            <a:pPr marL="0" indent="0">
              <a:buNone/>
            </a:pPr>
            <a:r>
              <a:rPr lang="en-GB" baseline="0" dirty="0"/>
              <a:t>CLICK </a:t>
            </a:r>
          </a:p>
          <a:p>
            <a:pPr marL="0" indent="0">
              <a:buNone/>
            </a:pPr>
            <a:r>
              <a:rPr lang="en-GB" baseline="0" dirty="0"/>
              <a:t>and the number of attendees (this time just the number) as </a:t>
            </a:r>
            <a:r>
              <a:rPr lang="en-GB" b="1" baseline="0" dirty="0"/>
              <a:t>structured</a:t>
            </a:r>
            <a:r>
              <a:rPr lang="en-GB" baseline="0" dirty="0"/>
              <a:t>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 can do this for each of my online sessions and if I keep the same format then everything in each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Has the same kind of contents, whether that is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Or whole numbers. </a:t>
            </a:r>
            <a:br>
              <a:rPr lang="en-GB" baseline="0" dirty="0"/>
            </a:br>
            <a:br>
              <a:rPr lang="en-GB" baseline="0" dirty="0"/>
            </a:br>
            <a:r>
              <a:rPr lang="en-GB" baseline="0" dirty="0"/>
              <a:t>Likewise, the rows are coherent too.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With each row containing data from one event so that each item in a row relates to every other item in the same row. </a:t>
            </a:r>
          </a:p>
        </p:txBody>
      </p:sp>
      <p:sp>
        <p:nvSpPr>
          <p:cNvPr id="4" name="Slide Number Placeholder 3"/>
          <p:cNvSpPr>
            <a:spLocks noGrp="1"/>
          </p:cNvSpPr>
          <p:nvPr>
            <p:ph type="sldNum" sz="quarter" idx="10"/>
          </p:nvPr>
        </p:nvSpPr>
        <p:spPr/>
        <p:txBody>
          <a:bodyPr/>
          <a:lstStyle/>
          <a:p>
            <a:fld id="{62145A11-D943-4F58-B77D-5E24EAC00F63}" type="slidenum">
              <a:rPr lang="en-GB" smtClean="0"/>
              <a:t>12</a:t>
            </a:fld>
            <a:endParaRPr lang="en-GB"/>
          </a:p>
        </p:txBody>
      </p:sp>
    </p:spTree>
    <p:extLst>
      <p:ext uri="{BB962C8B-B14F-4D97-AF65-F5344CB8AC3E}">
        <p14:creationId xmlns:p14="http://schemas.microsoft.com/office/powerpoint/2010/main" val="711659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Classification probabilities depend on teaching a machine what is associated with each class. This is achieved by taking a </a:t>
            </a:r>
          </a:p>
          <a:p>
            <a:r>
              <a:rPr lang="en-GB" dirty="0"/>
              <a:t>CLICK</a:t>
            </a:r>
          </a:p>
          <a:p>
            <a:r>
              <a:rPr lang="en-GB" dirty="0"/>
              <a:t>training set of documents that is correctly (and probably manually) classified and using it to train a</a:t>
            </a:r>
          </a:p>
          <a:p>
            <a:r>
              <a:rPr lang="en-GB" dirty="0"/>
              <a:t>CLICK</a:t>
            </a:r>
          </a:p>
          <a:p>
            <a:r>
              <a:rPr lang="en-GB" dirty="0"/>
              <a:t>Learning algorithm, which does a fancy-pants version of word-frequency counts to find the most common words or combination of words that are associated with each category. </a:t>
            </a:r>
          </a:p>
          <a:p>
            <a:r>
              <a:rPr lang="en-GB" dirty="0"/>
              <a:t>For example, words like ‘quantum’ or ‘boson’ or ‘quark’ probably only occurs in physics articles, so if a document has one or more of those words, it is very probably a physics paper. Likewise, biology articles have their own words or phrases that are more or less unique to biology, and maths has its own, etc. etc.  </a:t>
            </a:r>
          </a:p>
          <a:p>
            <a:endParaRPr lang="en-GB" dirty="0"/>
          </a:p>
          <a:p>
            <a:r>
              <a:rPr lang="en-GB" dirty="0"/>
              <a:t>Then, you need to test your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a test set of documents, also correctly classified, that the learning algorithm has not yet seen.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Your learning algorithm should do as well or better than a benchmark, which might just be people or it might be previous learning algorithms. </a:t>
            </a:r>
          </a:p>
          <a:p>
            <a:r>
              <a:rPr lang="en-GB" dirty="0"/>
              <a:t>Performance has a few components, and you may want to only focus on improving on one of them. </a:t>
            </a:r>
          </a:p>
          <a:p>
            <a:r>
              <a:rPr lang="en-GB" sz="1200" b="0" i="0" u="none" strike="noStrike" kern="1200" dirty="0">
                <a:solidFill>
                  <a:schemeClr val="tx1"/>
                </a:solidFill>
                <a:effectLst/>
                <a:latin typeface="+mn-lt"/>
                <a:ea typeface="+mn-ea"/>
                <a:cs typeface="+mn-cs"/>
                <a:hlinkClick r:id="rId3"/>
              </a:rPr>
              <a:t>Accuracy</a:t>
            </a:r>
            <a:r>
              <a:rPr lang="en-GB" sz="1200" b="0" i="0" kern="1200" dirty="0">
                <a:solidFill>
                  <a:schemeClr val="tx1"/>
                </a:solidFill>
                <a:effectLst/>
                <a:latin typeface="+mn-lt"/>
                <a:ea typeface="+mn-ea"/>
                <a:cs typeface="+mn-cs"/>
              </a:rPr>
              <a:t> refers to how many predictions our model makes that are completely correct.</a:t>
            </a:r>
          </a:p>
          <a:p>
            <a:r>
              <a:rPr lang="en-GB" sz="1200" b="0" i="0" u="none" strike="noStrike" kern="1200" dirty="0">
                <a:solidFill>
                  <a:schemeClr val="tx1"/>
                </a:solidFill>
                <a:effectLst/>
                <a:latin typeface="+mn-lt"/>
                <a:ea typeface="+mn-ea"/>
                <a:cs typeface="+mn-cs"/>
                <a:hlinkClick r:id="rId4"/>
              </a:rPr>
              <a:t>Precision</a:t>
            </a:r>
            <a:r>
              <a:rPr lang="en-GB" sz="1200" b="0" i="0" kern="1200" dirty="0">
                <a:solidFill>
                  <a:schemeClr val="tx1"/>
                </a:solidFill>
                <a:effectLst/>
                <a:latin typeface="+mn-lt"/>
                <a:ea typeface="+mn-ea"/>
                <a:cs typeface="+mn-cs"/>
              </a:rPr>
              <a:t> describes the ratio of true positives to true positives plus false positives in our predictions.</a:t>
            </a:r>
          </a:p>
          <a:p>
            <a:r>
              <a:rPr lang="en-GB" sz="1200" b="0" i="0" u="none" strike="noStrike" kern="1200" dirty="0">
                <a:solidFill>
                  <a:schemeClr val="tx1"/>
                </a:solidFill>
                <a:effectLst/>
                <a:latin typeface="+mn-lt"/>
                <a:ea typeface="+mn-ea"/>
                <a:cs typeface="+mn-cs"/>
                <a:hlinkClick r:id="rId5"/>
              </a:rPr>
              <a:t>Recall</a:t>
            </a:r>
            <a:r>
              <a:rPr lang="en-GB" sz="1200" b="0" i="0" kern="1200" dirty="0">
                <a:solidFill>
                  <a:schemeClr val="tx1"/>
                </a:solidFill>
                <a:effectLst/>
                <a:latin typeface="+mn-lt"/>
                <a:ea typeface="+mn-ea"/>
                <a:cs typeface="+mn-cs"/>
              </a:rPr>
              <a:t> describes the ratio of true positives to true positives plus false negatives in our predictions.</a:t>
            </a:r>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53</a:t>
            </a:fld>
            <a:endParaRPr lang="en-GB"/>
          </a:p>
        </p:txBody>
      </p:sp>
    </p:spTree>
    <p:extLst>
      <p:ext uri="{BB962C8B-B14F-4D97-AF65-F5344CB8AC3E}">
        <p14:creationId xmlns:p14="http://schemas.microsoft.com/office/powerpoint/2010/main" val="3067682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Sentiment analysis is a classification task. Instead of classes like ‘physics’ or ‘maths’ or ‘biology’, there would be classes like ‘positive’ and ‘negative’ or sometimes also ‘neutral’. </a:t>
            </a:r>
          </a:p>
          <a:p>
            <a:r>
              <a:rPr lang="en-GB" dirty="0"/>
              <a:t>There are training and test sets</a:t>
            </a:r>
          </a:p>
          <a:p>
            <a:r>
              <a:rPr lang="en-GB" dirty="0"/>
              <a:t>CLICK</a:t>
            </a:r>
          </a:p>
          <a:p>
            <a:r>
              <a:rPr lang="en-GB" dirty="0"/>
              <a:t>already available, if you want to use them but you can make your own training and test sets too.</a:t>
            </a:r>
          </a:p>
          <a:p>
            <a:r>
              <a:rPr lang="en-GB" dirty="0"/>
              <a:t>There are also </a:t>
            </a:r>
          </a:p>
          <a:p>
            <a:r>
              <a:rPr lang="en-GB" dirty="0"/>
              <a:t>CLICK</a:t>
            </a:r>
          </a:p>
          <a:p>
            <a:r>
              <a:rPr lang="en-GB" dirty="0"/>
              <a:t>Tools and pre-trained models available, if you want to do basic sentiment analysis. But, if you want to do something new or specific, you may need to train your own classifier on your own training data. </a:t>
            </a:r>
          </a:p>
          <a:p>
            <a:r>
              <a:rPr lang="en-GB" dirty="0"/>
              <a:t>CLICK</a:t>
            </a:r>
          </a:p>
          <a:p>
            <a:r>
              <a:rPr lang="en-GB" dirty="0"/>
              <a:t>If you are doing an entirely novel task or using entirely novel training sets, benchmarks may not be available or relevant. Performance metrics still are and you have to be clear about how your model scores on the different metrics, which ones you are trying to optimise, etc. </a:t>
            </a:r>
          </a:p>
          <a:p>
            <a:r>
              <a:rPr lang="en-GB" dirty="0"/>
              <a:t>You optimise them by updating your classifier with new training data. You need to be clear about why you update it, what data you use to update it, what effect that has on the performance, etc. </a:t>
            </a:r>
          </a:p>
          <a:p>
            <a:endParaRPr lang="en-GB" dirty="0"/>
          </a:p>
          <a:p>
            <a:r>
              <a:rPr lang="en-GB" dirty="0"/>
              <a:t>Let’s take a closer look at how sentiment analysis and model training works.  </a:t>
            </a:r>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54</a:t>
            </a:fld>
            <a:endParaRPr lang="en-GB"/>
          </a:p>
        </p:txBody>
      </p:sp>
    </p:spTree>
    <p:extLst>
      <p:ext uri="{BB962C8B-B14F-4D97-AF65-F5344CB8AC3E}">
        <p14:creationId xmlns:p14="http://schemas.microsoft.com/office/powerpoint/2010/main" val="3482543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Imagine that we have a prepared training set and that it looks like </a:t>
            </a:r>
          </a:p>
          <a:p>
            <a:r>
              <a:rPr lang="en-GB" dirty="0"/>
              <a:t>CLICK</a:t>
            </a:r>
          </a:p>
          <a:p>
            <a:r>
              <a:rPr lang="en-GB" dirty="0"/>
              <a:t>This. Each item in this set is a string and each item has a class, either ‘</a:t>
            </a:r>
            <a:r>
              <a:rPr lang="en-GB" dirty="0" err="1"/>
              <a:t>pos</a:t>
            </a:r>
            <a:r>
              <a:rPr lang="en-GB" dirty="0"/>
              <a:t>’ or ‘neg’. </a:t>
            </a:r>
          </a:p>
          <a:p>
            <a:r>
              <a:rPr lang="en-GB" dirty="0"/>
              <a:t>Similarly, we have a prepared test set and it looks like</a:t>
            </a:r>
          </a:p>
          <a:p>
            <a:r>
              <a:rPr lang="en-GB" dirty="0"/>
              <a:t>CLICK</a:t>
            </a:r>
          </a:p>
          <a:p>
            <a:r>
              <a:rPr lang="en-GB" dirty="0"/>
              <a:t>This. It is more or less the same as our training set, but shares no documents in common. </a:t>
            </a:r>
            <a:br>
              <a:rPr lang="en-GB" dirty="0"/>
            </a:br>
            <a:r>
              <a:rPr lang="en-GB" dirty="0"/>
              <a:t>Although we have prepared training and test data sets, let’s imagine that we need to train our own classifier, which is likely to be a naïve </a:t>
            </a:r>
            <a:r>
              <a:rPr lang="en-GB" dirty="0" err="1"/>
              <a:t>bayes</a:t>
            </a:r>
            <a:r>
              <a:rPr lang="en-GB" dirty="0"/>
              <a:t> classification tool (there are other options).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r>
              <a:rPr lang="en-GB" dirty="0"/>
              <a:t>These take the training data that you pass to them, extract features from the string and associate those features with being either ‘</a:t>
            </a:r>
            <a:r>
              <a:rPr lang="en-GB" dirty="0" err="1"/>
              <a:t>pos</a:t>
            </a:r>
            <a:r>
              <a:rPr lang="en-GB" dirty="0"/>
              <a:t>’ </a:t>
            </a:r>
            <a:r>
              <a:rPr lang="en-GB" dirty="0" err="1"/>
              <a:t>or‘neg</a:t>
            </a:r>
            <a:r>
              <a:rPr lang="en-GB" dirty="0"/>
              <a:t>’. </a:t>
            </a:r>
          </a:p>
          <a:p>
            <a:r>
              <a:rPr lang="en-GB" dirty="0"/>
              <a:t>Then, for testing, the trained classifier sums up the features and finds, on balance, whether the test sentence is likely to be ‘</a:t>
            </a:r>
            <a:r>
              <a:rPr lang="en-GB" dirty="0" err="1"/>
              <a:t>pos</a:t>
            </a:r>
            <a:r>
              <a:rPr lang="en-GB" dirty="0"/>
              <a:t>’ or ‘neg’. </a:t>
            </a:r>
          </a:p>
          <a:p>
            <a:endParaRPr lang="en-GB" dirty="0"/>
          </a:p>
          <a:p>
            <a:r>
              <a:rPr lang="en-GB" dirty="0"/>
              <a:t>This is a bit like trying to reverse engineer a marking criteria based on marked exam papers, and then applying your reverse engineered criteria to unmarked papers. </a:t>
            </a:r>
          </a:p>
          <a:p>
            <a:r>
              <a:rPr lang="en-GB" dirty="0"/>
              <a:t>The accuracy, both for the sentiment analyser or for a reverse engineered marking criteria, would be to compare the decisions made in the test set to the scores assigned in the test data or the marks given by the real marking criteria.</a:t>
            </a:r>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55</a:t>
            </a:fld>
            <a:endParaRPr lang="en-GB"/>
          </a:p>
        </p:txBody>
      </p:sp>
    </p:spTree>
    <p:extLst>
      <p:ext uri="{BB962C8B-B14F-4D97-AF65-F5344CB8AC3E}">
        <p14:creationId xmlns:p14="http://schemas.microsoft.com/office/powerpoint/2010/main" val="1771544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Imagine that we have a prepared training set and that it looks like </a:t>
            </a:r>
          </a:p>
          <a:p>
            <a:r>
              <a:rPr lang="en-GB" dirty="0"/>
              <a:t>CLICK</a:t>
            </a:r>
          </a:p>
          <a:p>
            <a:r>
              <a:rPr lang="en-GB" dirty="0"/>
              <a:t>This. Each item in this set is a string and each item has a class, either ‘</a:t>
            </a:r>
            <a:r>
              <a:rPr lang="en-GB" dirty="0" err="1"/>
              <a:t>pos</a:t>
            </a:r>
            <a:r>
              <a:rPr lang="en-GB" dirty="0"/>
              <a:t>’ or ‘neg’. </a:t>
            </a:r>
          </a:p>
          <a:p>
            <a:r>
              <a:rPr lang="en-GB" dirty="0"/>
              <a:t>Similarly, we have a prepared test set and it looks like</a:t>
            </a:r>
          </a:p>
          <a:p>
            <a:r>
              <a:rPr lang="en-GB" dirty="0"/>
              <a:t>CLICK</a:t>
            </a:r>
          </a:p>
          <a:p>
            <a:r>
              <a:rPr lang="en-GB" dirty="0"/>
              <a:t>This. It is more or less the same as our training set, but shares no documents in common. </a:t>
            </a:r>
            <a:br>
              <a:rPr lang="en-GB" dirty="0"/>
            </a:br>
            <a:r>
              <a:rPr lang="en-GB" dirty="0"/>
              <a:t>Although we have prepared training and test data sets, let’s imagine that we need to train our own classifier, which is likely to be a naïve </a:t>
            </a:r>
            <a:r>
              <a:rPr lang="en-GB" dirty="0" err="1"/>
              <a:t>bayes</a:t>
            </a:r>
            <a:r>
              <a:rPr lang="en-GB" dirty="0"/>
              <a:t> classification tool (there are other options).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C</a:t>
            </a:r>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56</a:t>
            </a:fld>
            <a:endParaRPr lang="en-GB"/>
          </a:p>
        </p:txBody>
      </p:sp>
    </p:spTree>
    <p:extLst>
      <p:ext uri="{BB962C8B-B14F-4D97-AF65-F5344CB8AC3E}">
        <p14:creationId xmlns:p14="http://schemas.microsoft.com/office/powerpoint/2010/main" val="2086029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an example. </a:t>
            </a:r>
          </a:p>
          <a:p>
            <a:r>
              <a:rPr lang="en-GB" dirty="0"/>
              <a:t>CLICK</a:t>
            </a:r>
          </a:p>
          <a:p>
            <a:r>
              <a:rPr lang="en-GB" dirty="0"/>
              <a:t>Imagine my entire training data set was these two sentences, one positive and one negative. Each sentence has some unique words and some shared words. The extracted features </a:t>
            </a:r>
          </a:p>
          <a:p>
            <a:r>
              <a:rPr lang="en-GB" dirty="0"/>
              <a:t>CLICK</a:t>
            </a:r>
          </a:p>
          <a:p>
            <a:r>
              <a:rPr lang="en-GB" dirty="0"/>
              <a:t>would be that love and sandwich are positive while can’t, deal and with are negative. I and this are neutral as they both appear in both sentences. </a:t>
            </a:r>
          </a:p>
          <a:p>
            <a:r>
              <a:rPr lang="en-GB" dirty="0"/>
              <a:t>CLICK</a:t>
            </a:r>
          </a:p>
          <a:p>
            <a:r>
              <a:rPr lang="en-GB" dirty="0"/>
              <a:t>If our test sentence is ‘I deal with sandwiches’ the sentiment analyser would find </a:t>
            </a:r>
          </a:p>
          <a:p>
            <a:r>
              <a:rPr lang="en-GB" dirty="0"/>
              <a:t>CLICK</a:t>
            </a:r>
          </a:p>
          <a:p>
            <a:r>
              <a:rPr lang="en-GB" dirty="0"/>
              <a:t>one neutral word, two negative words and one positive word. It would probably return a prediction of </a:t>
            </a:r>
          </a:p>
          <a:p>
            <a:r>
              <a:rPr lang="en-GB" dirty="0"/>
              <a:t>CLICK</a:t>
            </a:r>
          </a:p>
          <a:p>
            <a:r>
              <a:rPr lang="en-GB" dirty="0"/>
              <a:t>‘neg’, but which numerically might be a -0.25. “I deal with sandwiches” isn’t strongly negative, but it is more negative than it is positive because “deal with” implies hassle or bother. As the prediction matched the real class assigned to the sentence, our accuracy rating would be good.</a:t>
            </a:r>
          </a:p>
          <a:p>
            <a:r>
              <a:rPr lang="en-GB" dirty="0"/>
              <a:t>CLICK</a:t>
            </a:r>
          </a:p>
          <a:p>
            <a:r>
              <a:rPr lang="en-GB" dirty="0"/>
              <a:t>You can specify more sophisticated classifiers. They can look at co-occurrence, semantic roles, keywords, and more rather than simple frequency, or they can give more weight to first or last words. There are a lot of options that might be more or less suitable, depending on the research question and data set. </a:t>
            </a:r>
          </a:p>
        </p:txBody>
      </p:sp>
      <p:sp>
        <p:nvSpPr>
          <p:cNvPr id="4" name="Slide Number Placeholder 3"/>
          <p:cNvSpPr>
            <a:spLocks noGrp="1"/>
          </p:cNvSpPr>
          <p:nvPr>
            <p:ph type="sldNum" sz="quarter" idx="5"/>
          </p:nvPr>
        </p:nvSpPr>
        <p:spPr/>
        <p:txBody>
          <a:bodyPr/>
          <a:lstStyle/>
          <a:p>
            <a:fld id="{09DEA4DF-0DF3-4155-BD83-BDA9F29E7ADB}" type="slidenum">
              <a:rPr lang="en-GB" smtClean="0"/>
              <a:t>57</a:t>
            </a:fld>
            <a:endParaRPr lang="en-GB"/>
          </a:p>
        </p:txBody>
      </p:sp>
    </p:spTree>
    <p:extLst>
      <p:ext uri="{BB962C8B-B14F-4D97-AF65-F5344CB8AC3E}">
        <p14:creationId xmlns:p14="http://schemas.microsoft.com/office/powerpoint/2010/main" val="3338394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sentiment analysis training and test data sets I showed you here are TRIVIALLY small. </a:t>
            </a:r>
          </a:p>
          <a:p>
            <a:r>
              <a:rPr lang="en-GB" dirty="0"/>
              <a:t>CLICK</a:t>
            </a:r>
          </a:p>
          <a:p>
            <a:r>
              <a:rPr lang="en-GB" dirty="0"/>
              <a:t>Real ones have tens of thousands, hundreds of thousands, or even millions of items. </a:t>
            </a:r>
          </a:p>
          <a:p>
            <a:r>
              <a:rPr lang="en-GB" dirty="0"/>
              <a:t>Training a classifier on a very big data set means associating the score with EVERY FEATURE in the training set, which can be VERY computationally intensive. Many of those features won’t be relevant, so if resources are tight…</a:t>
            </a:r>
          </a:p>
          <a:p>
            <a:r>
              <a:rPr lang="en-GB" dirty="0"/>
              <a:t>CLICK</a:t>
            </a:r>
          </a:p>
          <a:p>
            <a:r>
              <a:rPr lang="en-GB" dirty="0"/>
              <a:t>You </a:t>
            </a:r>
            <a:r>
              <a:rPr lang="en-GB"/>
              <a:t>should process your training data to </a:t>
            </a:r>
            <a:r>
              <a:rPr lang="en-GB" dirty="0"/>
              <a:t>reduce the number of, hopefully irrelevant, features like punctuation, stop words, different forms of the ‘same words’ etc. </a:t>
            </a:r>
          </a:p>
          <a:p>
            <a:endParaRPr lang="en-GB" dirty="0"/>
          </a:p>
          <a:p>
            <a:r>
              <a:rPr lang="en-GB" dirty="0"/>
              <a:t>Your computer will be much less happy trying to extract the features for unprocessed text</a:t>
            </a:r>
          </a:p>
          <a:p>
            <a:r>
              <a:rPr lang="en-GB" dirty="0"/>
              <a:t>CLICK</a:t>
            </a:r>
          </a:p>
          <a:p>
            <a:r>
              <a:rPr lang="en-GB" dirty="0"/>
              <a:t>That it would be trying to extract the features for processed text</a:t>
            </a:r>
          </a:p>
          <a:p>
            <a:r>
              <a:rPr lang="en-GB" dirty="0"/>
              <a:t>CLICK</a:t>
            </a:r>
          </a:p>
          <a:p>
            <a:r>
              <a:rPr lang="en-GB" dirty="0"/>
              <a:t>So, unless your research really needs extracted features for different word forms, do the processing!</a:t>
            </a:r>
          </a:p>
          <a:p>
            <a:endParaRPr lang="en-GB" dirty="0"/>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60</a:t>
            </a:fld>
            <a:endParaRPr lang="en-GB"/>
          </a:p>
        </p:txBody>
      </p:sp>
    </p:spTree>
    <p:extLst>
      <p:ext uri="{BB962C8B-B14F-4D97-AF65-F5344CB8AC3E}">
        <p14:creationId xmlns:p14="http://schemas.microsoft.com/office/powerpoint/2010/main" val="3089721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61</a:t>
            </a:fld>
            <a:endParaRPr lang="en-GB"/>
          </a:p>
        </p:txBody>
      </p:sp>
    </p:spTree>
    <p:extLst>
      <p:ext uri="{BB962C8B-B14F-4D97-AF65-F5344CB8AC3E}">
        <p14:creationId xmlns:p14="http://schemas.microsoft.com/office/powerpoint/2010/main" val="2452436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62</a:t>
            </a:fld>
            <a:endParaRPr lang="en-GB"/>
          </a:p>
        </p:txBody>
      </p:sp>
    </p:spTree>
    <p:extLst>
      <p:ext uri="{BB962C8B-B14F-4D97-AF65-F5344CB8AC3E}">
        <p14:creationId xmlns:p14="http://schemas.microsoft.com/office/powerpoint/2010/main" val="25965982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If this presentation piques your interest and you want to know more, you can find the original, unabridged versions of all three talks on </a:t>
            </a:r>
            <a:r>
              <a:rPr lang="en-GB" baseline="0" dirty="0" err="1"/>
              <a:t>youtube</a:t>
            </a:r>
            <a:r>
              <a:rPr lang="en-GB" baseline="0" dirty="0"/>
              <a:t> within the UK Data Service channel</a:t>
            </a:r>
          </a:p>
          <a:p>
            <a:pPr marL="0" indent="0">
              <a:buNone/>
            </a:pPr>
            <a:endParaRPr lang="en-GB" baseline="0" dirty="0"/>
          </a:p>
          <a:p>
            <a:pPr marL="0" indent="0">
              <a:buNone/>
            </a:pPr>
            <a:endParaRPr lang="en-GB" baseline="0" dirty="0"/>
          </a:p>
          <a:p>
            <a:pPr marL="0" indent="0">
              <a:buNone/>
            </a:pPr>
            <a:r>
              <a:rPr lang="en-GB" baseline="0" dirty="0"/>
              <a:t>You can also find 4 different </a:t>
            </a:r>
            <a:r>
              <a:rPr lang="en-GB" baseline="0" dirty="0" err="1"/>
              <a:t>Jupyter</a:t>
            </a:r>
            <a:r>
              <a:rPr lang="en-GB" baseline="0" dirty="0"/>
              <a:t> Notebooks, which are interactive online coding notebooks, hosted on the UKDS </a:t>
            </a:r>
            <a:r>
              <a:rPr lang="en-GB" baseline="0" dirty="0" err="1"/>
              <a:t>github</a:t>
            </a:r>
            <a:r>
              <a:rPr lang="en-GB" baseline="0" dirty="0"/>
              <a:t> pages. </a:t>
            </a:r>
          </a:p>
          <a:p>
            <a:pPr marL="0" indent="0">
              <a:buNone/>
            </a:pPr>
            <a:endParaRPr lang="en-GB" baseline="0" dirty="0"/>
          </a:p>
          <a:p>
            <a:pPr marL="0" indent="0">
              <a:buNone/>
            </a:pPr>
            <a:r>
              <a:rPr lang="en-GB" baseline="0" dirty="0"/>
              <a:t>These allow you to work through all of the steps I cover here, and a few more in depth steps, right in your browser, with no need to download or install anything. </a:t>
            </a:r>
          </a:p>
          <a:p>
            <a:pPr marL="0" indent="0">
              <a:buNone/>
            </a:pPr>
            <a:endParaRPr lang="en-GB" baseline="0" dirty="0"/>
          </a:p>
          <a:p>
            <a:pPr marL="0" indent="0">
              <a:buNone/>
            </a:pPr>
            <a:r>
              <a:rPr lang="en-GB" baseline="0" dirty="0"/>
              <a:t>I have posted all of these links in the chat to make it easy for you to follow them later. </a:t>
            </a:r>
          </a:p>
        </p:txBody>
      </p:sp>
      <p:sp>
        <p:nvSpPr>
          <p:cNvPr id="4" name="Slide Number Placeholder 3"/>
          <p:cNvSpPr>
            <a:spLocks noGrp="1"/>
          </p:cNvSpPr>
          <p:nvPr>
            <p:ph type="sldNum" sz="quarter" idx="10"/>
          </p:nvPr>
        </p:nvSpPr>
        <p:spPr/>
        <p:txBody>
          <a:bodyPr/>
          <a:lstStyle/>
          <a:p>
            <a:fld id="{62145A11-D943-4F58-B77D-5E24EAC00F63}" type="slidenum">
              <a:rPr lang="en-GB" smtClean="0"/>
              <a:t>63</a:t>
            </a:fld>
            <a:endParaRPr lang="en-GB"/>
          </a:p>
        </p:txBody>
      </p:sp>
    </p:spTree>
    <p:extLst>
      <p:ext uri="{BB962C8B-B14F-4D97-AF65-F5344CB8AC3E}">
        <p14:creationId xmlns:p14="http://schemas.microsoft.com/office/powerpoint/2010/main" val="1999423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So, I could write the title of my online session </a:t>
            </a:r>
          </a:p>
          <a:p>
            <a:pPr marL="0" indent="0">
              <a:buNone/>
            </a:pPr>
            <a:r>
              <a:rPr lang="en-GB" baseline="0" dirty="0"/>
              <a:t>CLICK</a:t>
            </a:r>
          </a:p>
          <a:p>
            <a:pPr marL="0" indent="0">
              <a:buNone/>
            </a:pPr>
            <a:r>
              <a:rPr lang="en-GB" baseline="0" dirty="0"/>
              <a:t>And the date I gave it…</a:t>
            </a:r>
          </a:p>
          <a:p>
            <a:pPr marL="0" indent="0">
              <a:buNone/>
            </a:pPr>
            <a:r>
              <a:rPr lang="en-GB" baseline="0" dirty="0"/>
              <a:t>CLICK </a:t>
            </a:r>
          </a:p>
          <a:p>
            <a:pPr marL="0" indent="0">
              <a:buNone/>
            </a:pPr>
            <a:r>
              <a:rPr lang="en-GB" baseline="0" dirty="0"/>
              <a:t>and the number of attendees (this time just the number) as </a:t>
            </a:r>
            <a:r>
              <a:rPr lang="en-GB" b="1" baseline="0" dirty="0"/>
              <a:t>structured</a:t>
            </a:r>
            <a:r>
              <a:rPr lang="en-GB" baseline="0" dirty="0"/>
              <a:t>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 can do this for each of my online sessions and if I keep the same format then everything in each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Has the same kind of contents, whether that is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Or whole numbers. </a:t>
            </a:r>
            <a:br>
              <a:rPr lang="en-GB" baseline="0" dirty="0"/>
            </a:br>
            <a:br>
              <a:rPr lang="en-GB" baseline="0" dirty="0"/>
            </a:br>
            <a:r>
              <a:rPr lang="en-GB" baseline="0" dirty="0"/>
              <a:t>Likewise, the rows are coherent too.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With each row containing data from one event so that each item in a row relates to every other item in the same row. </a:t>
            </a:r>
          </a:p>
        </p:txBody>
      </p:sp>
      <p:sp>
        <p:nvSpPr>
          <p:cNvPr id="4" name="Slide Number Placeholder 3"/>
          <p:cNvSpPr>
            <a:spLocks noGrp="1"/>
          </p:cNvSpPr>
          <p:nvPr>
            <p:ph type="sldNum" sz="quarter" idx="10"/>
          </p:nvPr>
        </p:nvSpPr>
        <p:spPr/>
        <p:txBody>
          <a:bodyPr/>
          <a:lstStyle/>
          <a:p>
            <a:fld id="{62145A11-D943-4F58-B77D-5E24EAC00F63}" type="slidenum">
              <a:rPr lang="en-GB" smtClean="0"/>
              <a:t>13</a:t>
            </a:fld>
            <a:endParaRPr lang="en-GB"/>
          </a:p>
        </p:txBody>
      </p:sp>
    </p:spTree>
    <p:extLst>
      <p:ext uri="{BB962C8B-B14F-4D97-AF65-F5344CB8AC3E}">
        <p14:creationId xmlns:p14="http://schemas.microsoft.com/office/powerpoint/2010/main" val="3461076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So, I could write the title of my online session </a:t>
            </a:r>
          </a:p>
          <a:p>
            <a:pPr marL="0" indent="0">
              <a:buNone/>
            </a:pPr>
            <a:r>
              <a:rPr lang="en-GB" baseline="0" dirty="0"/>
              <a:t>CLICK</a:t>
            </a:r>
          </a:p>
          <a:p>
            <a:pPr marL="0" indent="0">
              <a:buNone/>
            </a:pPr>
            <a:r>
              <a:rPr lang="en-GB" baseline="0" dirty="0"/>
              <a:t>And the date I gave it…</a:t>
            </a:r>
          </a:p>
          <a:p>
            <a:pPr marL="0" indent="0">
              <a:buNone/>
            </a:pPr>
            <a:r>
              <a:rPr lang="en-GB" baseline="0" dirty="0"/>
              <a:t>CLICK </a:t>
            </a:r>
          </a:p>
          <a:p>
            <a:pPr marL="0" indent="0">
              <a:buNone/>
            </a:pPr>
            <a:r>
              <a:rPr lang="en-GB" baseline="0" dirty="0"/>
              <a:t>and the number of attendees (this time just the number) as </a:t>
            </a:r>
            <a:r>
              <a:rPr lang="en-GB" b="1" baseline="0" dirty="0"/>
              <a:t>structured</a:t>
            </a:r>
            <a:r>
              <a:rPr lang="en-GB" baseline="0" dirty="0"/>
              <a:t>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 can do this for each of my online sessions and if I keep the same format then everything in each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Has the same kind of contents, whether that is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Or whole numbers. </a:t>
            </a:r>
            <a:br>
              <a:rPr lang="en-GB" baseline="0" dirty="0"/>
            </a:br>
            <a:br>
              <a:rPr lang="en-GB" baseline="0" dirty="0"/>
            </a:br>
            <a:r>
              <a:rPr lang="en-GB" baseline="0" dirty="0"/>
              <a:t>Likewise, the rows are coherent too.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With each row containing data from one event so that each item in a row relates to every other item in the same row. </a:t>
            </a:r>
          </a:p>
        </p:txBody>
      </p:sp>
      <p:sp>
        <p:nvSpPr>
          <p:cNvPr id="4" name="Slide Number Placeholder 3"/>
          <p:cNvSpPr>
            <a:spLocks noGrp="1"/>
          </p:cNvSpPr>
          <p:nvPr>
            <p:ph type="sldNum" sz="quarter" idx="10"/>
          </p:nvPr>
        </p:nvSpPr>
        <p:spPr/>
        <p:txBody>
          <a:bodyPr/>
          <a:lstStyle/>
          <a:p>
            <a:fld id="{62145A11-D943-4F58-B77D-5E24EAC00F63}" type="slidenum">
              <a:rPr lang="en-GB" smtClean="0"/>
              <a:t>14</a:t>
            </a:fld>
            <a:endParaRPr lang="en-GB"/>
          </a:p>
        </p:txBody>
      </p:sp>
    </p:spTree>
    <p:extLst>
      <p:ext uri="{BB962C8B-B14F-4D97-AF65-F5344CB8AC3E}">
        <p14:creationId xmlns:p14="http://schemas.microsoft.com/office/powerpoint/2010/main" val="3164246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Great! Now that we have some structured data, we can work with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Most of us know at least a bit about how to store, record, graph, do statistical tests and more about structured data. We know how to show our work and argue about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Even if I had 75 rows instead of three, I could easily work out which lesson was the best attended, or what is my average attendance or whether my online sessions are getting more or less popular over time, or MANY other things.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Importantly, if someone wanted to disagree with my results, they could take my structured data, run their own tests, show me their work and we could discuss it. </a:t>
            </a:r>
          </a:p>
          <a:p>
            <a:pPr marL="0" indent="0">
              <a:buNone/>
            </a:pPr>
            <a:endParaRPr lang="en-GB" baseline="0" dirty="0"/>
          </a:p>
          <a:p>
            <a:pPr marL="0" indent="0">
              <a:buNone/>
            </a:pPr>
            <a:r>
              <a:rPr lang="en-GB" baseline="0" dirty="0"/>
              <a:t>So basically, structured data is </a:t>
            </a:r>
          </a:p>
          <a:p>
            <a:pPr marL="0" indent="0">
              <a:buNone/>
            </a:pPr>
            <a:r>
              <a:rPr lang="en-GB" baseline="0" dirty="0"/>
              <a:t>CLICK</a:t>
            </a:r>
            <a:endParaRPr lang="en-GB" dirty="0"/>
          </a:p>
          <a:p>
            <a:r>
              <a:rPr lang="en-GB" dirty="0"/>
              <a:t>Familiar, easy and demonstrable. </a:t>
            </a:r>
          </a:p>
        </p:txBody>
      </p:sp>
      <p:sp>
        <p:nvSpPr>
          <p:cNvPr id="4" name="Slide Number Placeholder 3"/>
          <p:cNvSpPr>
            <a:spLocks noGrp="1"/>
          </p:cNvSpPr>
          <p:nvPr>
            <p:ph type="sldNum" sz="quarter" idx="10"/>
          </p:nvPr>
        </p:nvSpPr>
        <p:spPr/>
        <p:txBody>
          <a:bodyPr/>
          <a:lstStyle/>
          <a:p>
            <a:fld id="{62145A11-D943-4F58-B77D-5E24EAC00F63}" type="slidenum">
              <a:rPr lang="en-GB" smtClean="0"/>
              <a:t>15</a:t>
            </a:fld>
            <a:endParaRPr lang="en-GB"/>
          </a:p>
        </p:txBody>
      </p:sp>
    </p:spTree>
    <p:extLst>
      <p:ext uri="{BB962C8B-B14F-4D97-AF65-F5344CB8AC3E}">
        <p14:creationId xmlns:p14="http://schemas.microsoft.com/office/powerpoint/2010/main" val="221676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Now. UN structured data is familiar to us in our every day lives, but less familiar or easy to work with. </a:t>
            </a:r>
          </a:p>
          <a:p>
            <a:pPr marL="0" indent="0">
              <a:buNone/>
            </a:pPr>
            <a:r>
              <a:rPr lang="en-GB" baseline="0" dirty="0"/>
              <a:t>The actual information content might be the same even if it is jumbled up, differently formatted, poorly labelled, messy, etc. </a:t>
            </a:r>
          </a:p>
          <a:p>
            <a:pPr marL="0" indent="0">
              <a:buNone/>
            </a:pPr>
            <a:r>
              <a:rPr lang="en-GB" baseline="0" dirty="0"/>
              <a:t>CLICK</a:t>
            </a:r>
          </a:p>
          <a:p>
            <a:pPr marL="0" indent="0">
              <a:buNone/>
            </a:pPr>
            <a:r>
              <a:rPr lang="en-GB" baseline="0" dirty="0"/>
              <a:t>If I had carried on with notes pinned to my corkboard I might not always be so good at recording the same stuff…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Or in the same order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or using the same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Or I might record superfluous information, like this picture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Of the shoes I want to wear while presenting.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we can see that Unstructured data is really semi-unstructured or even semi-structured data. It has structure, just maybe not as much as we would like. </a:t>
            </a:r>
          </a:p>
          <a:p>
            <a:pPr marL="0" indent="0">
              <a:buNone/>
            </a:pPr>
            <a:endParaRPr lang="en-GB" baseline="0" dirty="0"/>
          </a:p>
          <a:p>
            <a:pPr marL="0" indent="0">
              <a:buNone/>
            </a:pPr>
            <a:endParaRPr lang="en-GB" baseline="0" dirty="0"/>
          </a:p>
        </p:txBody>
      </p:sp>
      <p:sp>
        <p:nvSpPr>
          <p:cNvPr id="4" name="Slide Number Placeholder 3"/>
          <p:cNvSpPr>
            <a:spLocks noGrp="1"/>
          </p:cNvSpPr>
          <p:nvPr>
            <p:ph type="sldNum" sz="quarter" idx="10"/>
          </p:nvPr>
        </p:nvSpPr>
        <p:spPr/>
        <p:txBody>
          <a:bodyPr/>
          <a:lstStyle/>
          <a:p>
            <a:fld id="{62145A11-D943-4F58-B77D-5E24EAC00F63}" type="slidenum">
              <a:rPr lang="en-GB" smtClean="0"/>
              <a:t>16</a:t>
            </a:fld>
            <a:endParaRPr lang="en-GB"/>
          </a:p>
        </p:txBody>
      </p:sp>
    </p:spTree>
    <p:extLst>
      <p:ext uri="{BB962C8B-B14F-4D97-AF65-F5344CB8AC3E}">
        <p14:creationId xmlns:p14="http://schemas.microsoft.com/office/powerpoint/2010/main" val="334702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Now. UN structured data is familiar to us in our every day lives, but less familiar or easy to work with. </a:t>
            </a:r>
          </a:p>
          <a:p>
            <a:pPr marL="0" indent="0">
              <a:buNone/>
            </a:pPr>
            <a:r>
              <a:rPr lang="en-GB" baseline="0" dirty="0"/>
              <a:t>The actual information content might be the same even if it is jumbled up, differently formatted, poorly labelled, messy, etc. </a:t>
            </a:r>
          </a:p>
          <a:p>
            <a:pPr marL="0" indent="0">
              <a:buNone/>
            </a:pPr>
            <a:r>
              <a:rPr lang="en-GB" baseline="0" dirty="0"/>
              <a:t>CLICK</a:t>
            </a:r>
          </a:p>
          <a:p>
            <a:pPr marL="0" indent="0">
              <a:buNone/>
            </a:pPr>
            <a:r>
              <a:rPr lang="en-GB" baseline="0" dirty="0"/>
              <a:t>If I had carried on with notes pinned to my corkboard I might not always be so good at recording the same stuff…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Or in the same order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or using the same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Or I might record superfluous information, like this picture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Of the shoes I want to wear while presenting.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we can see that Unstructured data is really semi-unstructured or even semi-structured data. It has structure, just maybe not as much as we would like. </a:t>
            </a:r>
          </a:p>
          <a:p>
            <a:pPr marL="0" indent="0">
              <a:buNone/>
            </a:pPr>
            <a:endParaRPr lang="en-GB" baseline="0" dirty="0"/>
          </a:p>
          <a:p>
            <a:pPr marL="0" indent="0">
              <a:buNone/>
            </a:pPr>
            <a:endParaRPr lang="en-GB" baseline="0" dirty="0"/>
          </a:p>
        </p:txBody>
      </p:sp>
      <p:sp>
        <p:nvSpPr>
          <p:cNvPr id="4" name="Slide Number Placeholder 3"/>
          <p:cNvSpPr>
            <a:spLocks noGrp="1"/>
          </p:cNvSpPr>
          <p:nvPr>
            <p:ph type="sldNum" sz="quarter" idx="10"/>
          </p:nvPr>
        </p:nvSpPr>
        <p:spPr/>
        <p:txBody>
          <a:bodyPr/>
          <a:lstStyle/>
          <a:p>
            <a:fld id="{62145A11-D943-4F58-B77D-5E24EAC00F63}" type="slidenum">
              <a:rPr lang="en-GB" smtClean="0"/>
              <a:t>17</a:t>
            </a:fld>
            <a:endParaRPr lang="en-GB"/>
          </a:p>
        </p:txBody>
      </p:sp>
    </p:spTree>
    <p:extLst>
      <p:ext uri="{BB962C8B-B14F-4D97-AF65-F5344CB8AC3E}">
        <p14:creationId xmlns:p14="http://schemas.microsoft.com/office/powerpoint/2010/main" val="1140402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5360" y="1772817"/>
            <a:ext cx="9697077" cy="1440159"/>
          </a:xfrm>
        </p:spPr>
        <p:txBody>
          <a:bodyPr>
            <a:normAutofit/>
          </a:bodyPr>
          <a:lstStyle>
            <a:lvl1pPr algn="l">
              <a:defRPr sz="4500" b="0" i="0" baseline="0">
                <a:latin typeface="Arial" panose="020B0604020202020204" pitchFamily="34" charset="0"/>
              </a:defRPr>
            </a:lvl1pPr>
          </a:lstStyle>
          <a:p>
            <a:r>
              <a:rPr lang="en-US" dirty="0"/>
              <a:t>Insert title here (45pt)</a:t>
            </a:r>
            <a:endParaRPr lang="en-GB" dirty="0"/>
          </a:p>
        </p:txBody>
      </p:sp>
      <p:sp>
        <p:nvSpPr>
          <p:cNvPr id="17" name="Subtitle 2"/>
          <p:cNvSpPr>
            <a:spLocks noGrp="1"/>
          </p:cNvSpPr>
          <p:nvPr>
            <p:ph type="subTitle" idx="1" hasCustomPrompt="1"/>
          </p:nvPr>
        </p:nvSpPr>
        <p:spPr>
          <a:xfrm>
            <a:off x="406401" y="3717033"/>
            <a:ext cx="9794055" cy="681681"/>
          </a:xfrm>
        </p:spPr>
        <p:txBody>
          <a:bodyPr>
            <a:noAutofit/>
          </a:bodyPr>
          <a:lstStyle>
            <a:lvl1pPr marL="0" indent="0" algn="l">
              <a:buNone/>
              <a:defRPr sz="32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406402" y="4581128"/>
            <a:ext cx="10010078" cy="1008462"/>
          </a:xfrm>
        </p:spPr>
        <p:txBody>
          <a:bodyPr>
            <a:noAutofit/>
          </a:bodyPr>
          <a:lstStyle>
            <a:lvl1pPr marL="0" indent="0">
              <a:buNone/>
              <a:defRPr sz="3200" baseline="0">
                <a:latin typeface="Arial" panose="020B0604020202020204" pitchFamily="34" charset="0"/>
              </a:defRPr>
            </a:lvl1pPr>
          </a:lstStyle>
          <a:p>
            <a:pPr lvl="0"/>
            <a:r>
              <a:rPr lang="en-GB" dirty="0"/>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Computational Social Science Training Team, UKDS</a:t>
            </a:r>
            <a:endParaRPr lang="en-GB" sz="90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the icon to add and edit charts. Use suitable brand </a:t>
            </a:r>
            <a:r>
              <a:rPr lang="en-US" err="1"/>
              <a:t>colours</a:t>
            </a:r>
            <a:r>
              <a:rPr lang="en-US"/>
              <a:t> to change the chart’s appearance.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a:p>
            <a:endParaRPr lang="en-US"/>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07/03/2023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378992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Arial" panose="020B0604020202020204" pitchFamily="34" charset="0"/>
              </a:defRPr>
            </a:lvl1pPr>
            <a:lvl2pPr marL="557213" indent="-214313">
              <a:buFont typeface="Arial" pitchFamily="34" charset="0"/>
              <a:buChar char="•"/>
              <a:defRPr sz="3600" baseline="0">
                <a:latin typeface="Arial" panose="020B0604020202020204" pitchFamily="34" charset="0"/>
              </a:defRPr>
            </a:lvl2pPr>
            <a:lvl3pPr marL="942975" indent="-257175">
              <a:buFont typeface="Arial" pitchFamily="34" charset="0"/>
              <a:buChar char="•"/>
              <a:defRPr sz="320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 (no smaller than 32 </a:t>
            </a:r>
            <a:r>
              <a:rPr lang="en-US" dirty="0" err="1"/>
              <a:t>pt</a:t>
            </a:r>
            <a:r>
              <a:rPr lang="en-US" dirty="0"/>
              <a:t> for widescreen)</a:t>
            </a:r>
          </a:p>
        </p:txBody>
      </p:sp>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SLIDE_with-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7" name="Table Placeholder 6"/>
          <p:cNvSpPr>
            <a:spLocks noGrp="1"/>
          </p:cNvSpPr>
          <p:nvPr>
            <p:ph type="tbl" sz="quarter" idx="10" hasCustomPrompt="1"/>
          </p:nvPr>
        </p:nvSpPr>
        <p:spPr>
          <a:xfrm>
            <a:off x="310071" y="1556792"/>
            <a:ext cx="11018440" cy="5099050"/>
          </a:xfrm>
        </p:spPr>
        <p:txBody>
          <a:bodyPr>
            <a:normAutofit/>
          </a:bodyPr>
          <a:lstStyle>
            <a:lvl1pPr>
              <a:defRPr sz="3200"/>
            </a:lvl1pPr>
          </a:lstStyle>
          <a:p>
            <a:r>
              <a:rPr lang="en-GB" dirty="0"/>
              <a:t>Insert table title</a:t>
            </a:r>
          </a:p>
        </p:txBody>
      </p:sp>
      <p:graphicFrame>
        <p:nvGraphicFramePr>
          <p:cNvPr id="8" name="Table 7"/>
          <p:cNvGraphicFramePr>
            <a:graphicFrameLocks noGrp="1"/>
          </p:cNvGraphicFramePr>
          <p:nvPr userDrawn="1"/>
        </p:nvGraphicFramePr>
        <p:xfrm>
          <a:off x="623392" y="2492896"/>
          <a:ext cx="8128000" cy="148336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199538263"/>
                    </a:ext>
                  </a:extLst>
                </a:gridCol>
                <a:gridCol w="2032000">
                  <a:extLst>
                    <a:ext uri="{9D8B030D-6E8A-4147-A177-3AD203B41FA5}">
                      <a16:colId xmlns:a16="http://schemas.microsoft.com/office/drawing/2014/main" val="4081254402"/>
                    </a:ext>
                  </a:extLst>
                </a:gridCol>
                <a:gridCol w="2032000">
                  <a:extLst>
                    <a:ext uri="{9D8B030D-6E8A-4147-A177-3AD203B41FA5}">
                      <a16:colId xmlns:a16="http://schemas.microsoft.com/office/drawing/2014/main" val="4201696562"/>
                    </a:ext>
                  </a:extLst>
                </a:gridCol>
                <a:gridCol w="2032000">
                  <a:extLst>
                    <a:ext uri="{9D8B030D-6E8A-4147-A177-3AD203B41FA5}">
                      <a16:colId xmlns:a16="http://schemas.microsoft.com/office/drawing/2014/main" val="4248670247"/>
                    </a:ext>
                  </a:extLst>
                </a:gridCol>
              </a:tblGrid>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18505858"/>
                  </a:ext>
                </a:extLst>
              </a:tr>
              <a:tr h="370840">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586821533"/>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825856158"/>
                  </a:ext>
                </a:extLst>
              </a:tr>
              <a:tr h="370840">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02191922"/>
                  </a:ext>
                </a:extLst>
              </a:tr>
            </a:tbl>
          </a:graphicData>
        </a:graphic>
      </p:graphicFrame>
    </p:spTree>
    <p:extLst>
      <p:ext uri="{BB962C8B-B14F-4D97-AF65-F5344CB8AC3E}">
        <p14:creationId xmlns:p14="http://schemas.microsoft.com/office/powerpoint/2010/main" val="239385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4"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624417" y="3213103"/>
            <a:ext cx="6720416" cy="576263"/>
          </a:xfrm>
        </p:spPr>
        <p:txBody>
          <a:bodyPr>
            <a:noAutofit/>
          </a:bodyPr>
          <a:lstStyle>
            <a:lvl1pPr marL="0" indent="0">
              <a:buNone/>
              <a:defRPr sz="3200"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624417" y="4076703"/>
            <a:ext cx="6720416" cy="720725"/>
          </a:xfrm>
        </p:spPr>
        <p:txBody>
          <a:bodyPr>
            <a:normAutofit/>
          </a:bodyPr>
          <a:lstStyle>
            <a:lvl1pPr marL="0" indent="0">
              <a:buFontTx/>
              <a:buNone/>
              <a:defRPr sz="3200"/>
            </a:lvl1pPr>
          </a:lstStyle>
          <a:p>
            <a:pPr lvl="0"/>
            <a:r>
              <a:rPr lang="en-GB" dirty="0"/>
              <a:t>Email</a:t>
            </a:r>
          </a:p>
        </p:txBody>
      </p:sp>
      <p:sp>
        <p:nvSpPr>
          <p:cNvPr id="3" name="TextBox 2"/>
          <p:cNvSpPr txBox="1"/>
          <p:nvPr userDrawn="1"/>
        </p:nvSpPr>
        <p:spPr>
          <a:xfrm>
            <a:off x="335360" y="505782"/>
            <a:ext cx="7891453" cy="784830"/>
          </a:xfrm>
          <a:prstGeom prst="rect">
            <a:avLst/>
          </a:prstGeom>
          <a:noFill/>
        </p:spPr>
        <p:txBody>
          <a:bodyPr wrap="square" rtlCol="0">
            <a:spAutoFit/>
          </a:bodyPr>
          <a:lstStyle/>
          <a:p>
            <a:r>
              <a:rPr lang="en-GB" sz="4500" dirty="0">
                <a:latin typeface="Arial" panose="020B0604020202020204" pitchFamily="34" charset="0"/>
              </a:rPr>
              <a:t>Questions</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Tree>
    <p:extLst>
      <p:ext uri="{BB962C8B-B14F-4D97-AF65-F5344CB8AC3E}">
        <p14:creationId xmlns:p14="http://schemas.microsoft.com/office/powerpoint/2010/main" val="404361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07/03/2023</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011920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07/03/2023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3610787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07/03/2023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228518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07/03/2023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43370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07/03/2023</a:t>
            </a:fld>
            <a:endParaRPr lang="en-US"/>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509238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5" r:id="rId3"/>
    <p:sldLayoutId id="2147483673" r:id="rId4"/>
    <p:sldLayoutId id="2147483676" r:id="rId5"/>
    <p:sldLayoutId id="2147483678" r:id="rId6"/>
    <p:sldLayoutId id="2147483679" r:id="rId7"/>
    <p:sldLayoutId id="2147483680" r:id="rId8"/>
    <p:sldLayoutId id="2147483681" r:id="rId9"/>
    <p:sldLayoutId id="2147483682" r:id="rId10"/>
  </p:sldLayoutIdLst>
  <p:txStyles>
    <p:titleStyle>
      <a:lvl1pPr algn="ctr" defTabSz="685800" rtl="0" eaLnBrk="1" latinLnBrk="0" hangingPunct="1">
        <a:spcBef>
          <a:spcPct val="0"/>
        </a:spcBef>
        <a:buNone/>
        <a:defRPr sz="45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jfif"/></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sembr.org/"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commons.wikimedia.org/wiki/File:File_alt_font_awesome.sv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www.publicdomainpictures.net/view-image.php?image=125765&amp;picture=rabbit-illustration" TargetMode="External"/><Relationship Id="rId3" Type="http://schemas.openxmlformats.org/officeDocument/2006/relationships/image" Target="../media/image37.png"/><Relationship Id="rId7"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ww.goodfreephotos.com/vector-images/girl-elf-vector-clipart.png.php" TargetMode="External"/><Relationship Id="rId5" Type="http://schemas.openxmlformats.org/officeDocument/2006/relationships/image" Target="../media/image38.png"/><Relationship Id="rId4" Type="http://schemas.openxmlformats.org/officeDocument/2006/relationships/hyperlink" Target="https://openclipart.org/detail/218483/depressed-troll-avata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5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46.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45.svg"/><Relationship Id="rId2" Type="http://schemas.openxmlformats.org/officeDocument/2006/relationships/notesSlide" Target="../notesSlides/notesSlide40.xml"/><Relationship Id="rId16"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44.png"/><Relationship Id="rId5" Type="http://schemas.openxmlformats.org/officeDocument/2006/relationships/image" Target="../media/image52.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51.svg"/><Relationship Id="rId9" Type="http://schemas.openxmlformats.org/officeDocument/2006/relationships/image" Target="../media/image42.png"/><Relationship Id="rId14" Type="http://schemas.openxmlformats.org/officeDocument/2006/relationships/image" Target="../media/image47.svg"/></Relationships>
</file>

<file path=ppt/slides/_rels/slide5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shelf-employed.blogspot.com/2015_06_01_archive.html" TargetMode="External"/><Relationship Id="rId5" Type="http://schemas.openxmlformats.org/officeDocument/2006/relationships/image" Target="../media/image64.png"/><Relationship Id="rId4" Type="http://schemas.openxmlformats.org/officeDocument/2006/relationships/hyperlink" Target="https://pixabay.com/en/computer-glitch-laptop-notebook-1292871/"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web.stanford.edu/group/cslipublications/cslipublications/site/1575864487.shtml"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hyperlink" Target="https://www.youtube.com/user/sentdex" TargetMode="External"/><Relationship Id="rId4" Type="http://schemas.openxmlformats.org/officeDocument/2006/relationships/hyperlink" Target="https://study.sagepub.com/brooker"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mailto:j.kasmire@manchester.ac.uk"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ukdataservice.ac.uk/news-and-events/events/past-events.aspx" TargetMode="External"/><Relationship Id="rId2" Type="http://schemas.openxmlformats.org/officeDocument/2006/relationships/hyperlink" Target="https://ukdataservice.ac.uk/news-and-events/events.aspx"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1FB171F-C083-20A8-E4FD-D2064E0EF075}"/>
              </a:ext>
            </a:extLst>
          </p:cNvPr>
          <p:cNvSpPr>
            <a:spLocks noGrp="1"/>
          </p:cNvSpPr>
          <p:nvPr>
            <p:ph type="title"/>
          </p:nvPr>
        </p:nvSpPr>
        <p:spPr>
          <a:xfrm>
            <a:off x="831851" y="1209040"/>
            <a:ext cx="5264150" cy="2578867"/>
          </a:xfrm>
        </p:spPr>
        <p:txBody>
          <a:bodyPr>
            <a:normAutofit/>
          </a:bodyPr>
          <a:lstStyle/>
          <a:p>
            <a:r>
              <a:rPr lang="en-GB" dirty="0">
                <a:latin typeface="Arial"/>
                <a:cs typeface="Arial"/>
              </a:rPr>
              <a:t>Text-Mining: Theory, steps and ideas</a:t>
            </a:r>
            <a:endParaRPr lang="en-US" dirty="0"/>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normAutofit fontScale="92500"/>
          </a:bodyPr>
          <a:lstStyle/>
          <a:p>
            <a:r>
              <a:rPr lang="en-GB" sz="2400" i="1" dirty="0" err="1">
                <a:latin typeface="Arial"/>
                <a:cs typeface="Arial"/>
              </a:rPr>
              <a:t>Dr.</a:t>
            </a:r>
            <a:r>
              <a:rPr lang="en-GB" sz="2400" i="1" dirty="0">
                <a:latin typeface="Arial"/>
                <a:cs typeface="Arial"/>
              </a:rPr>
              <a:t> J. Kasmire</a:t>
            </a:r>
            <a:endParaRPr lang="en-US" sz="2400" dirty="0">
              <a:latin typeface="Arial"/>
              <a:cs typeface="Arial"/>
            </a:endParaRPr>
          </a:p>
          <a:p>
            <a:r>
              <a:rPr lang="en-GB" sz="2400" i="1" dirty="0">
                <a:latin typeface="Arial"/>
                <a:cs typeface="Arial"/>
              </a:rPr>
              <a:t>Research Fellow</a:t>
            </a:r>
          </a:p>
          <a:p>
            <a:r>
              <a:rPr lang="en-GB" sz="2400" i="1" dirty="0">
                <a:latin typeface="Arial"/>
                <a:cs typeface="Arial"/>
              </a:rPr>
              <a:t>Cathie Marsh Institute/UK Data Service</a:t>
            </a:r>
            <a:endParaRPr lang="en-US"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pic>
        <p:nvPicPr>
          <p:cNvPr id="7" name="Picture Placeholder 5">
            <a:extLst>
              <a:ext uri="{FF2B5EF4-FFF2-40B4-BE49-F238E27FC236}">
                <a16:creationId xmlns:a16="http://schemas.microsoft.com/office/drawing/2014/main" id="{081F8F27-1C23-DE44-B435-0913D52578A2}"/>
              </a:ext>
              <a:ext uri="{C183D7F6-B498-43B3-948B-1728B52AA6E4}">
                <adec:decorative xmlns:adec="http://schemas.microsoft.com/office/drawing/2017/decorative" val="1"/>
              </a:ext>
            </a:extLst>
          </p:cNvPr>
          <p:cNvPicPr>
            <a:picLocks noGrp="1" noChangeAspect="1"/>
          </p:cNvPicPr>
          <p:nvPr>
            <p:ph type="pic" idx="13"/>
          </p:nvPr>
        </p:nvPicPr>
        <p:blipFill>
          <a:blip r:embed="rId2"/>
          <a:srcRect l="4994" r="4994"/>
          <a:stretch>
            <a:fillRect/>
          </a:stretch>
        </p:blipFill>
        <p:spPr/>
      </p:pic>
      <p:pic>
        <p:nvPicPr>
          <p:cNvPr id="8" name="Picture 6">
            <a:extLst>
              <a:ext uri="{C183D7F6-B498-43B3-948B-1728B52AA6E4}">
                <adec:decorative xmlns:adec="http://schemas.microsoft.com/office/drawing/2017/decorative" val="1"/>
              </a:ext>
            </a:extLst>
          </p:cNvPr>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C183D7F6-B498-43B3-948B-1728B52AA6E4}">
                <adec:decorative xmlns:adec="http://schemas.microsoft.com/office/drawing/2017/decorative" val="1"/>
              </a:ext>
            </a:extLst>
          </p:cNvPr>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dirty="0"/>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611B-C8B4-405F-C20B-88EB41F57E92}"/>
              </a:ext>
            </a:extLst>
          </p:cNvPr>
          <p:cNvSpPr>
            <a:spLocks noGrp="1"/>
          </p:cNvSpPr>
          <p:nvPr>
            <p:ph type="title"/>
          </p:nvPr>
        </p:nvSpPr>
        <p:spPr/>
        <p:txBody>
          <a:bodyPr/>
          <a:lstStyle/>
          <a:p>
            <a:r>
              <a:rPr lang="en-GB" dirty="0"/>
              <a:t>Who has used text or data-mining methods already?</a:t>
            </a:r>
          </a:p>
        </p:txBody>
      </p:sp>
      <p:pic>
        <p:nvPicPr>
          <p:cNvPr id="5" name="Picture 4" descr="A poll shows that all of 19 respondents, 5 report already having used text or data-mining methods, 10 report not having used them, and 4 report not being sure if they have used them.">
            <a:extLst>
              <a:ext uri="{FF2B5EF4-FFF2-40B4-BE49-F238E27FC236}">
                <a16:creationId xmlns:a16="http://schemas.microsoft.com/office/drawing/2014/main" id="{656083FC-383C-D173-FBE4-B6DC6A8D6D80}"/>
              </a:ext>
            </a:extLst>
          </p:cNvPr>
          <p:cNvPicPr>
            <a:picLocks noChangeAspect="1"/>
          </p:cNvPicPr>
          <p:nvPr/>
        </p:nvPicPr>
        <p:blipFill rotWithShape="1">
          <a:blip r:embed="rId2">
            <a:extLst>
              <a:ext uri="{28A0092B-C50C-407E-A947-70E740481C1C}">
                <a14:useLocalDpi xmlns:a14="http://schemas.microsoft.com/office/drawing/2010/main" val="0"/>
              </a:ext>
            </a:extLst>
          </a:blip>
          <a:srcRect l="25785" t="25850"/>
          <a:stretch/>
        </p:blipFill>
        <p:spPr>
          <a:xfrm>
            <a:off x="1302671" y="1772816"/>
            <a:ext cx="9048328" cy="5085184"/>
          </a:xfrm>
          <a:prstGeom prst="rect">
            <a:avLst/>
          </a:prstGeom>
        </p:spPr>
      </p:pic>
    </p:spTree>
    <p:extLst>
      <p:ext uri="{BB962C8B-B14F-4D97-AF65-F5344CB8AC3E}">
        <p14:creationId xmlns:p14="http://schemas.microsoft.com/office/powerpoint/2010/main" val="929267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What do I mean by structured data?</a:t>
            </a:r>
          </a:p>
        </p:txBody>
      </p:sp>
      <p:sp>
        <p:nvSpPr>
          <p:cNvPr id="25" name="Rounded Rectangle 24">
            <a:extLst>
              <a:ext uri="{C183D7F6-B498-43B3-948B-1728B52AA6E4}">
                <adec:decorative xmlns:adec="http://schemas.microsoft.com/office/drawing/2017/decorative" val="1"/>
              </a:ext>
            </a:extLst>
          </p:cNvPr>
          <p:cNvSpPr/>
          <p:nvPr/>
        </p:nvSpPr>
        <p:spPr>
          <a:xfrm>
            <a:off x="2799634" y="1988840"/>
            <a:ext cx="1912212" cy="1656184"/>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a:off x="2855640" y="2060849"/>
            <a:ext cx="1872208" cy="830997"/>
          </a:xfrm>
          <a:prstGeom prst="rect">
            <a:avLst/>
          </a:prstGeom>
          <a:noFill/>
        </p:spPr>
        <p:txBody>
          <a:bodyPr wrap="square" rtlCol="0">
            <a:spAutoFit/>
          </a:bodyPr>
          <a:lstStyle/>
          <a:p>
            <a:pPr algn="ctr"/>
            <a:r>
              <a:rPr lang="en-GB" sz="2400" dirty="0"/>
              <a:t> Intro to Text-Mining</a:t>
            </a:r>
          </a:p>
        </p:txBody>
      </p:sp>
      <p:sp>
        <p:nvSpPr>
          <p:cNvPr id="2" name="TextBox 1"/>
          <p:cNvSpPr txBox="1"/>
          <p:nvPr/>
        </p:nvSpPr>
        <p:spPr>
          <a:xfrm>
            <a:off x="3071664" y="2780929"/>
            <a:ext cx="1440160" cy="461665"/>
          </a:xfrm>
          <a:prstGeom prst="rect">
            <a:avLst/>
          </a:prstGeom>
          <a:noFill/>
        </p:spPr>
        <p:txBody>
          <a:bodyPr wrap="square" rtlCol="0">
            <a:spAutoFit/>
          </a:bodyPr>
          <a:lstStyle/>
          <a:p>
            <a:pPr algn="ctr"/>
            <a:r>
              <a:rPr lang="en-GB" sz="2400" dirty="0"/>
              <a:t>02/06/20</a:t>
            </a:r>
          </a:p>
        </p:txBody>
      </p:sp>
      <p:sp>
        <p:nvSpPr>
          <p:cNvPr id="3" name="TextBox 2"/>
          <p:cNvSpPr txBox="1"/>
          <p:nvPr/>
        </p:nvSpPr>
        <p:spPr>
          <a:xfrm>
            <a:off x="2855640" y="3140969"/>
            <a:ext cx="1964792" cy="461665"/>
          </a:xfrm>
          <a:prstGeom prst="rect">
            <a:avLst/>
          </a:prstGeom>
          <a:noFill/>
        </p:spPr>
        <p:txBody>
          <a:bodyPr wrap="square" rtlCol="0" anchor="t">
            <a:spAutoFit/>
          </a:bodyPr>
          <a:lstStyle/>
          <a:p>
            <a:r>
              <a:rPr lang="en-GB" sz="2400" dirty="0"/>
              <a:t>75 attended</a:t>
            </a:r>
          </a:p>
        </p:txBody>
      </p:sp>
    </p:spTree>
    <p:extLst>
      <p:ext uri="{BB962C8B-B14F-4D97-AF65-F5344CB8AC3E}">
        <p14:creationId xmlns:p14="http://schemas.microsoft.com/office/powerpoint/2010/main" val="252263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a:extLst>
              <a:ext uri="{C183D7F6-B498-43B3-948B-1728B52AA6E4}">
                <adec:decorative xmlns:adec="http://schemas.microsoft.com/office/drawing/2017/decorative" val="1"/>
              </a:ext>
            </a:extLst>
          </p:cNvPr>
          <p:cNvSpPr/>
          <p:nvPr/>
        </p:nvSpPr>
        <p:spPr>
          <a:xfrm>
            <a:off x="2799634" y="1988841"/>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C183D7F6-B498-43B3-948B-1728B52AA6E4}">
                <adec:decorative xmlns:adec="http://schemas.microsoft.com/office/drawing/2017/decorative" val="1"/>
              </a:ext>
            </a:extLst>
          </p:cNvPr>
          <p:cNvSpPr/>
          <p:nvPr/>
        </p:nvSpPr>
        <p:spPr>
          <a:xfrm>
            <a:off x="2799634" y="4731230"/>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C183D7F6-B498-43B3-948B-1728B52AA6E4}">
                <adec:decorative xmlns:adec="http://schemas.microsoft.com/office/drawing/2017/decorative" val="1"/>
              </a:ext>
            </a:extLst>
          </p:cNvPr>
          <p:cNvSpPr/>
          <p:nvPr/>
        </p:nvSpPr>
        <p:spPr>
          <a:xfrm>
            <a:off x="2799634" y="3363078"/>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p:cNvSpPr>
            <a:spLocks noGrp="1"/>
          </p:cNvSpPr>
          <p:nvPr>
            <p:ph type="title"/>
          </p:nvPr>
        </p:nvSpPr>
        <p:spPr/>
        <p:txBody>
          <a:bodyPr>
            <a:normAutofit/>
          </a:bodyPr>
          <a:lstStyle/>
          <a:p>
            <a:r>
              <a:rPr lang="en-GB" sz="2700" dirty="0"/>
              <a:t>What do I mean by structured data? Structured titles</a:t>
            </a:r>
          </a:p>
        </p:txBody>
      </p:sp>
      <p:sp>
        <p:nvSpPr>
          <p:cNvPr id="14" name="TextBox 13"/>
          <p:cNvSpPr txBox="1"/>
          <p:nvPr/>
        </p:nvSpPr>
        <p:spPr>
          <a:xfrm>
            <a:off x="2855640" y="2060849"/>
            <a:ext cx="1872208" cy="830997"/>
          </a:xfrm>
          <a:prstGeom prst="rect">
            <a:avLst/>
          </a:prstGeom>
          <a:noFill/>
        </p:spPr>
        <p:txBody>
          <a:bodyPr wrap="square" rtlCol="0">
            <a:spAutoFit/>
          </a:bodyPr>
          <a:lstStyle/>
          <a:p>
            <a:pPr algn="ctr"/>
            <a:r>
              <a:rPr lang="en-GB" sz="2400"/>
              <a:t> Intro to Text-Mining</a:t>
            </a:r>
          </a:p>
        </p:txBody>
      </p:sp>
      <p:sp>
        <p:nvSpPr>
          <p:cNvPr id="22" name="TextBox 21"/>
          <p:cNvSpPr txBox="1"/>
          <p:nvPr/>
        </p:nvSpPr>
        <p:spPr>
          <a:xfrm>
            <a:off x="2711624" y="3429001"/>
            <a:ext cx="2232248" cy="830997"/>
          </a:xfrm>
          <a:prstGeom prst="rect">
            <a:avLst/>
          </a:prstGeom>
          <a:noFill/>
        </p:spPr>
        <p:txBody>
          <a:bodyPr wrap="square" rtlCol="0">
            <a:spAutoFit/>
          </a:bodyPr>
          <a:lstStyle/>
          <a:p>
            <a:pPr algn="ctr"/>
            <a:r>
              <a:rPr lang="en-GB" sz="2400" dirty="0"/>
              <a:t> Text-Mining</a:t>
            </a:r>
          </a:p>
          <a:p>
            <a:pPr algn="ctr"/>
            <a:r>
              <a:rPr lang="en-GB" sz="2400" dirty="0"/>
              <a:t>Basics</a:t>
            </a:r>
          </a:p>
        </p:txBody>
      </p:sp>
      <p:sp>
        <p:nvSpPr>
          <p:cNvPr id="45" name="TextBox 44"/>
          <p:cNvSpPr txBox="1"/>
          <p:nvPr/>
        </p:nvSpPr>
        <p:spPr>
          <a:xfrm>
            <a:off x="2854504" y="4797153"/>
            <a:ext cx="1965920" cy="830997"/>
          </a:xfrm>
          <a:prstGeom prst="rect">
            <a:avLst/>
          </a:prstGeom>
          <a:noFill/>
        </p:spPr>
        <p:txBody>
          <a:bodyPr wrap="square" rtlCol="0">
            <a:spAutoFit/>
          </a:bodyPr>
          <a:lstStyle/>
          <a:p>
            <a:pPr algn="ctr"/>
            <a:r>
              <a:rPr lang="en-GB" sz="2400" dirty="0"/>
              <a:t>Text-Mining Advanced</a:t>
            </a:r>
          </a:p>
        </p:txBody>
      </p:sp>
    </p:spTree>
    <p:extLst>
      <p:ext uri="{BB962C8B-B14F-4D97-AF65-F5344CB8AC3E}">
        <p14:creationId xmlns:p14="http://schemas.microsoft.com/office/powerpoint/2010/main" val="371096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55" grpId="0" animBg="1"/>
      <p:bldP spid="56" grpId="0" animBg="1"/>
      <p:bldP spid="14" grpId="0"/>
      <p:bldP spid="22"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a:extLst>
              <a:ext uri="{C183D7F6-B498-43B3-948B-1728B52AA6E4}">
                <adec:decorative xmlns:adec="http://schemas.microsoft.com/office/drawing/2017/decorative" val="1"/>
              </a:ext>
            </a:extLst>
          </p:cNvPr>
          <p:cNvSpPr/>
          <p:nvPr/>
        </p:nvSpPr>
        <p:spPr>
          <a:xfrm>
            <a:off x="2799634" y="1988841"/>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ounded Rectangle 48">
            <a:extLst>
              <a:ext uri="{C183D7F6-B498-43B3-948B-1728B52AA6E4}">
                <adec:decorative xmlns:adec="http://schemas.microsoft.com/office/drawing/2017/decorative" val="1"/>
              </a:ext>
            </a:extLst>
          </p:cNvPr>
          <p:cNvSpPr/>
          <p:nvPr/>
        </p:nvSpPr>
        <p:spPr>
          <a:xfrm>
            <a:off x="5303912" y="1988841"/>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49">
            <a:extLst>
              <a:ext uri="{C183D7F6-B498-43B3-948B-1728B52AA6E4}">
                <adec:decorative xmlns:adec="http://schemas.microsoft.com/office/drawing/2017/decorative" val="1"/>
              </a:ext>
            </a:extLst>
          </p:cNvPr>
          <p:cNvSpPr/>
          <p:nvPr/>
        </p:nvSpPr>
        <p:spPr>
          <a:xfrm>
            <a:off x="5247906" y="3363078"/>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C183D7F6-B498-43B3-948B-1728B52AA6E4}">
                <adec:decorative xmlns:adec="http://schemas.microsoft.com/office/drawing/2017/decorative" val="1"/>
              </a:ext>
            </a:extLst>
          </p:cNvPr>
          <p:cNvSpPr/>
          <p:nvPr/>
        </p:nvSpPr>
        <p:spPr>
          <a:xfrm>
            <a:off x="5247906" y="4731230"/>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C183D7F6-B498-43B3-948B-1728B52AA6E4}">
                <adec:decorative xmlns:adec="http://schemas.microsoft.com/office/drawing/2017/decorative" val="1"/>
              </a:ext>
            </a:extLst>
          </p:cNvPr>
          <p:cNvSpPr/>
          <p:nvPr/>
        </p:nvSpPr>
        <p:spPr>
          <a:xfrm>
            <a:off x="2799634" y="4731230"/>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C183D7F6-B498-43B3-948B-1728B52AA6E4}">
                <adec:decorative xmlns:adec="http://schemas.microsoft.com/office/drawing/2017/decorative" val="1"/>
              </a:ext>
            </a:extLst>
          </p:cNvPr>
          <p:cNvSpPr/>
          <p:nvPr/>
        </p:nvSpPr>
        <p:spPr>
          <a:xfrm>
            <a:off x="2799634" y="3363078"/>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p:cNvSpPr>
            <a:spLocks noGrp="1"/>
          </p:cNvSpPr>
          <p:nvPr>
            <p:ph type="title"/>
          </p:nvPr>
        </p:nvSpPr>
        <p:spPr/>
        <p:txBody>
          <a:bodyPr>
            <a:normAutofit/>
          </a:bodyPr>
          <a:lstStyle/>
          <a:p>
            <a:r>
              <a:rPr lang="en-GB" sz="2700" dirty="0"/>
              <a:t>What do I mean by structured data? Structured dates</a:t>
            </a:r>
          </a:p>
        </p:txBody>
      </p:sp>
      <p:sp>
        <p:nvSpPr>
          <p:cNvPr id="14" name="TextBox 13">
            <a:extLst>
              <a:ext uri="{C183D7F6-B498-43B3-948B-1728B52AA6E4}">
                <adec:decorative xmlns:adec="http://schemas.microsoft.com/office/drawing/2017/decorative" val="1"/>
              </a:ext>
            </a:extLst>
          </p:cNvPr>
          <p:cNvSpPr txBox="1"/>
          <p:nvPr/>
        </p:nvSpPr>
        <p:spPr>
          <a:xfrm>
            <a:off x="2855640" y="2060849"/>
            <a:ext cx="1872208" cy="830997"/>
          </a:xfrm>
          <a:prstGeom prst="rect">
            <a:avLst/>
          </a:prstGeom>
          <a:noFill/>
        </p:spPr>
        <p:txBody>
          <a:bodyPr wrap="square" rtlCol="0">
            <a:spAutoFit/>
          </a:bodyPr>
          <a:lstStyle/>
          <a:p>
            <a:pPr algn="ctr"/>
            <a:r>
              <a:rPr lang="en-GB" sz="2400"/>
              <a:t> Intro to Text-Mining</a:t>
            </a:r>
          </a:p>
        </p:txBody>
      </p:sp>
      <p:sp>
        <p:nvSpPr>
          <p:cNvPr id="18" name="TextBox 17">
            <a:extLst>
              <a:ext uri="{C183D7F6-B498-43B3-948B-1728B52AA6E4}">
                <adec:decorative xmlns:adec="http://schemas.microsoft.com/office/drawing/2017/decorative" val="0"/>
              </a:ext>
            </a:extLst>
          </p:cNvPr>
          <p:cNvSpPr txBox="1"/>
          <p:nvPr/>
        </p:nvSpPr>
        <p:spPr>
          <a:xfrm>
            <a:off x="4943872" y="2247256"/>
            <a:ext cx="2880320" cy="461665"/>
          </a:xfrm>
          <a:prstGeom prst="rect">
            <a:avLst/>
          </a:prstGeom>
          <a:noFill/>
        </p:spPr>
        <p:txBody>
          <a:bodyPr wrap="square" rtlCol="0">
            <a:spAutoFit/>
          </a:bodyPr>
          <a:lstStyle/>
          <a:p>
            <a:pPr algn="ctr"/>
            <a:r>
              <a:rPr lang="en-GB" sz="2400" dirty="0"/>
              <a:t>02/06/20</a:t>
            </a:r>
          </a:p>
        </p:txBody>
      </p:sp>
      <p:sp>
        <p:nvSpPr>
          <p:cNvPr id="22" name="TextBox 21">
            <a:extLst>
              <a:ext uri="{C183D7F6-B498-43B3-948B-1728B52AA6E4}">
                <adec:decorative xmlns:adec="http://schemas.microsoft.com/office/drawing/2017/decorative" val="1"/>
              </a:ext>
            </a:extLst>
          </p:cNvPr>
          <p:cNvSpPr txBox="1"/>
          <p:nvPr/>
        </p:nvSpPr>
        <p:spPr>
          <a:xfrm>
            <a:off x="2711624" y="3429001"/>
            <a:ext cx="2232248" cy="830997"/>
          </a:xfrm>
          <a:prstGeom prst="rect">
            <a:avLst/>
          </a:prstGeom>
          <a:noFill/>
        </p:spPr>
        <p:txBody>
          <a:bodyPr wrap="square" rtlCol="0">
            <a:spAutoFit/>
          </a:bodyPr>
          <a:lstStyle/>
          <a:p>
            <a:pPr algn="ctr"/>
            <a:r>
              <a:rPr lang="en-GB" sz="2400" dirty="0"/>
              <a:t> Text-Mining</a:t>
            </a:r>
          </a:p>
          <a:p>
            <a:pPr algn="ctr"/>
            <a:r>
              <a:rPr lang="en-GB" sz="2400" dirty="0"/>
              <a:t>Basics</a:t>
            </a:r>
          </a:p>
        </p:txBody>
      </p:sp>
      <p:sp>
        <p:nvSpPr>
          <p:cNvPr id="24" name="TextBox 23"/>
          <p:cNvSpPr txBox="1"/>
          <p:nvPr/>
        </p:nvSpPr>
        <p:spPr>
          <a:xfrm>
            <a:off x="4871864" y="3645025"/>
            <a:ext cx="2880320" cy="461665"/>
          </a:xfrm>
          <a:prstGeom prst="rect">
            <a:avLst/>
          </a:prstGeom>
          <a:noFill/>
        </p:spPr>
        <p:txBody>
          <a:bodyPr wrap="square" rtlCol="0">
            <a:spAutoFit/>
          </a:bodyPr>
          <a:lstStyle/>
          <a:p>
            <a:pPr algn="ctr"/>
            <a:r>
              <a:rPr lang="en-GB" sz="2400" dirty="0"/>
              <a:t>16/06/20</a:t>
            </a:r>
          </a:p>
        </p:txBody>
      </p:sp>
      <p:sp>
        <p:nvSpPr>
          <p:cNvPr id="45" name="TextBox 44">
            <a:extLst>
              <a:ext uri="{C183D7F6-B498-43B3-948B-1728B52AA6E4}">
                <adec:decorative xmlns:adec="http://schemas.microsoft.com/office/drawing/2017/decorative" val="1"/>
              </a:ext>
            </a:extLst>
          </p:cNvPr>
          <p:cNvSpPr txBox="1"/>
          <p:nvPr/>
        </p:nvSpPr>
        <p:spPr>
          <a:xfrm>
            <a:off x="2854504" y="4797153"/>
            <a:ext cx="1965920" cy="830997"/>
          </a:xfrm>
          <a:prstGeom prst="rect">
            <a:avLst/>
          </a:prstGeom>
          <a:noFill/>
        </p:spPr>
        <p:txBody>
          <a:bodyPr wrap="square" rtlCol="0">
            <a:spAutoFit/>
          </a:bodyPr>
          <a:lstStyle/>
          <a:p>
            <a:pPr algn="ctr"/>
            <a:r>
              <a:rPr lang="en-GB" sz="2400" dirty="0"/>
              <a:t>Text-Mining Advanced</a:t>
            </a:r>
          </a:p>
        </p:txBody>
      </p:sp>
      <p:sp>
        <p:nvSpPr>
          <p:cNvPr id="30" name="TextBox 29"/>
          <p:cNvSpPr txBox="1"/>
          <p:nvPr/>
        </p:nvSpPr>
        <p:spPr>
          <a:xfrm>
            <a:off x="4871864" y="4983560"/>
            <a:ext cx="2880320" cy="461665"/>
          </a:xfrm>
          <a:prstGeom prst="rect">
            <a:avLst/>
          </a:prstGeom>
          <a:noFill/>
        </p:spPr>
        <p:txBody>
          <a:bodyPr wrap="square" rtlCol="0">
            <a:spAutoFit/>
          </a:bodyPr>
          <a:lstStyle/>
          <a:p>
            <a:pPr algn="ctr"/>
            <a:r>
              <a:rPr lang="en-GB" sz="2400" dirty="0"/>
              <a:t>29/06/20</a:t>
            </a:r>
          </a:p>
        </p:txBody>
      </p:sp>
    </p:spTree>
    <p:extLst>
      <p:ext uri="{BB962C8B-B14F-4D97-AF65-F5344CB8AC3E}">
        <p14:creationId xmlns:p14="http://schemas.microsoft.com/office/powerpoint/2010/main" val="100709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9" grpId="0" animBg="1"/>
      <p:bldP spid="49" grpId="1" animBg="1"/>
      <p:bldP spid="50" grpId="0" animBg="1"/>
      <p:bldP spid="54" grpId="0" animBg="1"/>
      <p:bldP spid="55" grpId="0" animBg="1"/>
      <p:bldP spid="56" grpId="0" animBg="1"/>
      <p:bldP spid="14" grpId="0"/>
      <p:bldP spid="18" grpId="0"/>
      <p:bldP spid="22" grpId="0"/>
      <p:bldP spid="24" grpId="0"/>
      <p:bldP spid="45"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a:extLst>
              <a:ext uri="{C183D7F6-B498-43B3-948B-1728B52AA6E4}">
                <adec:decorative xmlns:adec="http://schemas.microsoft.com/office/drawing/2017/decorative" val="1"/>
              </a:ext>
            </a:extLst>
          </p:cNvPr>
          <p:cNvSpPr/>
          <p:nvPr/>
        </p:nvSpPr>
        <p:spPr>
          <a:xfrm>
            <a:off x="2799634" y="1988841"/>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ounded Rectangle 48">
            <a:extLst>
              <a:ext uri="{C183D7F6-B498-43B3-948B-1728B52AA6E4}">
                <adec:decorative xmlns:adec="http://schemas.microsoft.com/office/drawing/2017/decorative" val="1"/>
              </a:ext>
            </a:extLst>
          </p:cNvPr>
          <p:cNvSpPr/>
          <p:nvPr/>
        </p:nvSpPr>
        <p:spPr>
          <a:xfrm>
            <a:off x="5303912" y="1988841"/>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49">
            <a:extLst>
              <a:ext uri="{C183D7F6-B498-43B3-948B-1728B52AA6E4}">
                <adec:decorative xmlns:adec="http://schemas.microsoft.com/office/drawing/2017/decorative" val="1"/>
              </a:ext>
            </a:extLst>
          </p:cNvPr>
          <p:cNvSpPr/>
          <p:nvPr/>
        </p:nvSpPr>
        <p:spPr>
          <a:xfrm>
            <a:off x="5247906" y="3363078"/>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ounded Rectangle 50">
            <a:extLst>
              <a:ext uri="{C183D7F6-B498-43B3-948B-1728B52AA6E4}">
                <adec:decorative xmlns:adec="http://schemas.microsoft.com/office/drawing/2017/decorative" val="1"/>
              </a:ext>
            </a:extLst>
          </p:cNvPr>
          <p:cNvSpPr/>
          <p:nvPr/>
        </p:nvSpPr>
        <p:spPr>
          <a:xfrm>
            <a:off x="7608168" y="1994926"/>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51">
            <a:extLst>
              <a:ext uri="{C183D7F6-B498-43B3-948B-1728B52AA6E4}">
                <adec:decorative xmlns:adec="http://schemas.microsoft.com/office/drawing/2017/decorative" val="1"/>
              </a:ext>
            </a:extLst>
          </p:cNvPr>
          <p:cNvSpPr/>
          <p:nvPr/>
        </p:nvSpPr>
        <p:spPr>
          <a:xfrm>
            <a:off x="7608168" y="3363078"/>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C183D7F6-B498-43B3-948B-1728B52AA6E4}">
                <adec:decorative xmlns:adec="http://schemas.microsoft.com/office/drawing/2017/decorative" val="1"/>
              </a:ext>
            </a:extLst>
          </p:cNvPr>
          <p:cNvSpPr/>
          <p:nvPr/>
        </p:nvSpPr>
        <p:spPr>
          <a:xfrm>
            <a:off x="7608168" y="4731230"/>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C183D7F6-B498-43B3-948B-1728B52AA6E4}">
                <adec:decorative xmlns:adec="http://schemas.microsoft.com/office/drawing/2017/decorative" val="1"/>
              </a:ext>
            </a:extLst>
          </p:cNvPr>
          <p:cNvSpPr/>
          <p:nvPr/>
        </p:nvSpPr>
        <p:spPr>
          <a:xfrm>
            <a:off x="5247906" y="4731230"/>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C183D7F6-B498-43B3-948B-1728B52AA6E4}">
                <adec:decorative xmlns:adec="http://schemas.microsoft.com/office/drawing/2017/decorative" val="1"/>
              </a:ext>
            </a:extLst>
          </p:cNvPr>
          <p:cNvSpPr/>
          <p:nvPr/>
        </p:nvSpPr>
        <p:spPr>
          <a:xfrm>
            <a:off x="2799634" y="4731230"/>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C183D7F6-B498-43B3-948B-1728B52AA6E4}">
                <adec:decorative xmlns:adec="http://schemas.microsoft.com/office/drawing/2017/decorative" val="1"/>
              </a:ext>
            </a:extLst>
          </p:cNvPr>
          <p:cNvSpPr/>
          <p:nvPr/>
        </p:nvSpPr>
        <p:spPr>
          <a:xfrm>
            <a:off x="2799634" y="3363078"/>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p:cNvSpPr>
            <a:spLocks noGrp="1"/>
          </p:cNvSpPr>
          <p:nvPr>
            <p:ph type="title"/>
          </p:nvPr>
        </p:nvSpPr>
        <p:spPr/>
        <p:txBody>
          <a:bodyPr>
            <a:normAutofit/>
          </a:bodyPr>
          <a:lstStyle/>
          <a:p>
            <a:r>
              <a:rPr lang="en-GB" sz="2700" dirty="0"/>
              <a:t>What do I mean by structured data? Structured attendance</a:t>
            </a:r>
          </a:p>
        </p:txBody>
      </p:sp>
      <p:sp>
        <p:nvSpPr>
          <p:cNvPr id="14" name="TextBox 13">
            <a:extLst>
              <a:ext uri="{C183D7F6-B498-43B3-948B-1728B52AA6E4}">
                <adec:decorative xmlns:adec="http://schemas.microsoft.com/office/drawing/2017/decorative" val="1"/>
              </a:ext>
            </a:extLst>
          </p:cNvPr>
          <p:cNvSpPr txBox="1"/>
          <p:nvPr/>
        </p:nvSpPr>
        <p:spPr>
          <a:xfrm>
            <a:off x="2855640" y="2060849"/>
            <a:ext cx="1872208" cy="830997"/>
          </a:xfrm>
          <a:prstGeom prst="rect">
            <a:avLst/>
          </a:prstGeom>
          <a:noFill/>
        </p:spPr>
        <p:txBody>
          <a:bodyPr wrap="square" rtlCol="0">
            <a:spAutoFit/>
          </a:bodyPr>
          <a:lstStyle/>
          <a:p>
            <a:pPr algn="ctr"/>
            <a:r>
              <a:rPr lang="en-GB" sz="2400"/>
              <a:t> Intro to Text-Mining</a:t>
            </a:r>
          </a:p>
        </p:txBody>
      </p:sp>
      <p:sp>
        <p:nvSpPr>
          <p:cNvPr id="18" name="TextBox 17">
            <a:extLst>
              <a:ext uri="{C183D7F6-B498-43B3-948B-1728B52AA6E4}">
                <adec:decorative xmlns:adec="http://schemas.microsoft.com/office/drawing/2017/decorative" val="1"/>
              </a:ext>
            </a:extLst>
          </p:cNvPr>
          <p:cNvSpPr txBox="1"/>
          <p:nvPr/>
        </p:nvSpPr>
        <p:spPr>
          <a:xfrm>
            <a:off x="4943872" y="2247256"/>
            <a:ext cx="2880320" cy="461665"/>
          </a:xfrm>
          <a:prstGeom prst="rect">
            <a:avLst/>
          </a:prstGeom>
          <a:noFill/>
        </p:spPr>
        <p:txBody>
          <a:bodyPr wrap="square" rtlCol="0">
            <a:spAutoFit/>
          </a:bodyPr>
          <a:lstStyle/>
          <a:p>
            <a:pPr algn="ctr"/>
            <a:r>
              <a:rPr lang="en-GB" sz="2400" dirty="0"/>
              <a:t>02/06/20</a:t>
            </a:r>
          </a:p>
        </p:txBody>
      </p:sp>
      <p:sp>
        <p:nvSpPr>
          <p:cNvPr id="20" name="TextBox 19"/>
          <p:cNvSpPr txBox="1"/>
          <p:nvPr/>
        </p:nvSpPr>
        <p:spPr>
          <a:xfrm>
            <a:off x="7752184" y="2204865"/>
            <a:ext cx="1712190" cy="461665"/>
          </a:xfrm>
          <a:prstGeom prst="rect">
            <a:avLst/>
          </a:prstGeom>
          <a:noFill/>
        </p:spPr>
        <p:txBody>
          <a:bodyPr wrap="square" rtlCol="0">
            <a:spAutoFit/>
          </a:bodyPr>
          <a:lstStyle/>
          <a:p>
            <a:pPr algn="ctr"/>
            <a:r>
              <a:rPr lang="en-GB" sz="2400"/>
              <a:t>75</a:t>
            </a:r>
          </a:p>
        </p:txBody>
      </p:sp>
      <p:sp>
        <p:nvSpPr>
          <p:cNvPr id="22" name="TextBox 21">
            <a:extLst>
              <a:ext uri="{C183D7F6-B498-43B3-948B-1728B52AA6E4}">
                <adec:decorative xmlns:adec="http://schemas.microsoft.com/office/drawing/2017/decorative" val="1"/>
              </a:ext>
            </a:extLst>
          </p:cNvPr>
          <p:cNvSpPr txBox="1"/>
          <p:nvPr/>
        </p:nvSpPr>
        <p:spPr>
          <a:xfrm>
            <a:off x="2711624" y="3429001"/>
            <a:ext cx="2232248" cy="830997"/>
          </a:xfrm>
          <a:prstGeom prst="rect">
            <a:avLst/>
          </a:prstGeom>
          <a:noFill/>
        </p:spPr>
        <p:txBody>
          <a:bodyPr wrap="square" rtlCol="0">
            <a:spAutoFit/>
          </a:bodyPr>
          <a:lstStyle/>
          <a:p>
            <a:pPr algn="ctr"/>
            <a:r>
              <a:rPr lang="en-GB" sz="2400" dirty="0"/>
              <a:t> Text-Mining</a:t>
            </a:r>
          </a:p>
          <a:p>
            <a:pPr algn="ctr"/>
            <a:r>
              <a:rPr lang="en-GB" sz="2400" dirty="0"/>
              <a:t>Basics</a:t>
            </a:r>
          </a:p>
        </p:txBody>
      </p:sp>
      <p:sp>
        <p:nvSpPr>
          <p:cNvPr id="24" name="TextBox 23">
            <a:extLst>
              <a:ext uri="{C183D7F6-B498-43B3-948B-1728B52AA6E4}">
                <adec:decorative xmlns:adec="http://schemas.microsoft.com/office/drawing/2017/decorative" val="1"/>
              </a:ext>
            </a:extLst>
          </p:cNvPr>
          <p:cNvSpPr txBox="1"/>
          <p:nvPr/>
        </p:nvSpPr>
        <p:spPr>
          <a:xfrm>
            <a:off x="4871864" y="3645025"/>
            <a:ext cx="2880320" cy="461665"/>
          </a:xfrm>
          <a:prstGeom prst="rect">
            <a:avLst/>
          </a:prstGeom>
          <a:noFill/>
        </p:spPr>
        <p:txBody>
          <a:bodyPr wrap="square" rtlCol="0">
            <a:spAutoFit/>
          </a:bodyPr>
          <a:lstStyle/>
          <a:p>
            <a:pPr algn="ctr"/>
            <a:r>
              <a:rPr lang="en-GB" sz="2400" dirty="0"/>
              <a:t>16/06/20</a:t>
            </a:r>
          </a:p>
        </p:txBody>
      </p:sp>
      <p:sp>
        <p:nvSpPr>
          <p:cNvPr id="26" name="TextBox 25"/>
          <p:cNvSpPr txBox="1"/>
          <p:nvPr/>
        </p:nvSpPr>
        <p:spPr>
          <a:xfrm>
            <a:off x="7896200" y="3615408"/>
            <a:ext cx="1440160" cy="461665"/>
          </a:xfrm>
          <a:prstGeom prst="rect">
            <a:avLst/>
          </a:prstGeom>
          <a:noFill/>
        </p:spPr>
        <p:txBody>
          <a:bodyPr wrap="square" rtlCol="0">
            <a:spAutoFit/>
          </a:bodyPr>
          <a:lstStyle/>
          <a:p>
            <a:pPr algn="ctr"/>
            <a:r>
              <a:rPr lang="en-GB" sz="2400"/>
              <a:t>72</a:t>
            </a:r>
          </a:p>
        </p:txBody>
      </p:sp>
      <p:sp>
        <p:nvSpPr>
          <p:cNvPr id="45" name="TextBox 44">
            <a:extLst>
              <a:ext uri="{C183D7F6-B498-43B3-948B-1728B52AA6E4}">
                <adec:decorative xmlns:adec="http://schemas.microsoft.com/office/drawing/2017/decorative" val="1"/>
              </a:ext>
            </a:extLst>
          </p:cNvPr>
          <p:cNvSpPr txBox="1"/>
          <p:nvPr/>
        </p:nvSpPr>
        <p:spPr>
          <a:xfrm>
            <a:off x="2854504" y="4797153"/>
            <a:ext cx="1965920" cy="830997"/>
          </a:xfrm>
          <a:prstGeom prst="rect">
            <a:avLst/>
          </a:prstGeom>
          <a:noFill/>
        </p:spPr>
        <p:txBody>
          <a:bodyPr wrap="square" rtlCol="0">
            <a:spAutoFit/>
          </a:bodyPr>
          <a:lstStyle/>
          <a:p>
            <a:pPr algn="ctr"/>
            <a:r>
              <a:rPr lang="en-GB" sz="2400" dirty="0"/>
              <a:t>Text-Mining Advanced</a:t>
            </a:r>
          </a:p>
        </p:txBody>
      </p:sp>
      <p:sp>
        <p:nvSpPr>
          <p:cNvPr id="30" name="TextBox 29">
            <a:extLst>
              <a:ext uri="{C183D7F6-B498-43B3-948B-1728B52AA6E4}">
                <adec:decorative xmlns:adec="http://schemas.microsoft.com/office/drawing/2017/decorative" val="1"/>
              </a:ext>
            </a:extLst>
          </p:cNvPr>
          <p:cNvSpPr txBox="1"/>
          <p:nvPr/>
        </p:nvSpPr>
        <p:spPr>
          <a:xfrm>
            <a:off x="4871864" y="4983560"/>
            <a:ext cx="2880320" cy="461665"/>
          </a:xfrm>
          <a:prstGeom prst="rect">
            <a:avLst/>
          </a:prstGeom>
          <a:noFill/>
        </p:spPr>
        <p:txBody>
          <a:bodyPr wrap="square" rtlCol="0">
            <a:spAutoFit/>
          </a:bodyPr>
          <a:lstStyle/>
          <a:p>
            <a:pPr algn="ctr"/>
            <a:r>
              <a:rPr lang="en-GB" sz="2400" dirty="0"/>
              <a:t>29/06/20</a:t>
            </a:r>
          </a:p>
        </p:txBody>
      </p:sp>
      <p:sp>
        <p:nvSpPr>
          <p:cNvPr id="32" name="TextBox 31"/>
          <p:cNvSpPr txBox="1"/>
          <p:nvPr/>
        </p:nvSpPr>
        <p:spPr>
          <a:xfrm>
            <a:off x="8040217" y="5013177"/>
            <a:ext cx="1160129" cy="461665"/>
          </a:xfrm>
          <a:prstGeom prst="rect">
            <a:avLst/>
          </a:prstGeom>
          <a:noFill/>
        </p:spPr>
        <p:txBody>
          <a:bodyPr wrap="square" rtlCol="0">
            <a:spAutoFit/>
          </a:bodyPr>
          <a:lstStyle/>
          <a:p>
            <a:pPr algn="ctr"/>
            <a:r>
              <a:rPr lang="en-GB" sz="2400"/>
              <a:t>85</a:t>
            </a:r>
          </a:p>
        </p:txBody>
      </p:sp>
    </p:spTree>
    <p:extLst>
      <p:ext uri="{BB962C8B-B14F-4D97-AF65-F5344CB8AC3E}">
        <p14:creationId xmlns:p14="http://schemas.microsoft.com/office/powerpoint/2010/main" val="428964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9" grpId="0" animBg="1"/>
      <p:bldP spid="49" grpId="1" animBg="1"/>
      <p:bldP spid="50" grpId="0" animBg="1"/>
      <p:bldP spid="51" grpId="0" animBg="1"/>
      <p:bldP spid="51" grpId="1" animBg="1"/>
      <p:bldP spid="52" grpId="0" animBg="1"/>
      <p:bldP spid="53" grpId="0" animBg="1"/>
      <p:bldP spid="54" grpId="0" animBg="1"/>
      <p:bldP spid="55" grpId="0" animBg="1"/>
      <p:bldP spid="56" grpId="0" animBg="1"/>
      <p:bldP spid="14" grpId="0"/>
      <p:bldP spid="18" grpId="0"/>
      <p:bldP spid="20" grpId="0"/>
      <p:bldP spid="22" grpId="0"/>
      <p:bldP spid="24" grpId="0"/>
      <p:bldP spid="26" grpId="0"/>
      <p:bldP spid="45" grpId="0"/>
      <p:bldP spid="30"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t>Structured data is…</a:t>
            </a:r>
          </a:p>
        </p:txBody>
      </p:sp>
      <p:sp>
        <p:nvSpPr>
          <p:cNvPr id="5" name="Content Placeholder 4"/>
          <p:cNvSpPr>
            <a:spLocks noGrp="1"/>
          </p:cNvSpPr>
          <p:nvPr>
            <p:ph type="body" sz="quarter" idx="13"/>
          </p:nvPr>
        </p:nvSpPr>
        <p:spPr/>
        <p:txBody>
          <a:bodyPr>
            <a:normAutofit fontScale="47500" lnSpcReduction="20000"/>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sz="4400" dirty="0"/>
          </a:p>
          <a:p>
            <a:pPr marL="0" indent="0">
              <a:buNone/>
            </a:pPr>
            <a:r>
              <a:rPr lang="en-GB" sz="4400" dirty="0"/>
              <a:t>				        …familiar</a:t>
            </a:r>
          </a:p>
          <a:p>
            <a:pPr marL="0" indent="0">
              <a:buNone/>
            </a:pPr>
            <a:r>
              <a:rPr lang="en-GB" sz="4400" dirty="0"/>
              <a:t>				        …easy		</a:t>
            </a:r>
          </a:p>
          <a:p>
            <a:pPr marL="0" indent="0">
              <a:buNone/>
            </a:pPr>
            <a:r>
              <a:rPr lang="en-GB" sz="4400" dirty="0"/>
              <a:t>                 			        …demonstrable</a:t>
            </a:r>
          </a:p>
          <a:p>
            <a:pPr marL="0" indent="0">
              <a:buNone/>
            </a:pPr>
            <a:endParaRPr lang="en-GB" dirty="0"/>
          </a:p>
        </p:txBody>
      </p:sp>
      <p:pic>
        <p:nvPicPr>
          <p:cNvPr id="7" name="Content Placeholder 2">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258" y="1988841"/>
            <a:ext cx="2880320" cy="4333339"/>
          </a:xfrm>
          <a:prstGeom prst="rect">
            <a:avLst/>
          </a:prstGeom>
        </p:spPr>
      </p:pic>
      <p:sp>
        <p:nvSpPr>
          <p:cNvPr id="12" name="Rounded Rectangle 11">
            <a:extLst>
              <a:ext uri="{C183D7F6-B498-43B3-948B-1728B52AA6E4}">
                <adec:decorative xmlns:adec="http://schemas.microsoft.com/office/drawing/2017/decorative" val="1"/>
              </a:ext>
            </a:extLst>
          </p:cNvPr>
          <p:cNvSpPr/>
          <p:nvPr/>
        </p:nvSpPr>
        <p:spPr>
          <a:xfrm>
            <a:off x="5087888" y="2060848"/>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C183D7F6-B498-43B3-948B-1728B52AA6E4}">
                <adec:decorative xmlns:adec="http://schemas.microsoft.com/office/drawing/2017/decorative" val="1"/>
              </a:ext>
            </a:extLst>
          </p:cNvPr>
          <p:cNvSpPr txBox="1"/>
          <p:nvPr/>
        </p:nvSpPr>
        <p:spPr>
          <a:xfrm>
            <a:off x="5159896" y="2124146"/>
            <a:ext cx="1296144" cy="584775"/>
          </a:xfrm>
          <a:prstGeom prst="rect">
            <a:avLst/>
          </a:prstGeom>
          <a:noFill/>
        </p:spPr>
        <p:txBody>
          <a:bodyPr wrap="square" rtlCol="0">
            <a:spAutoFit/>
          </a:bodyPr>
          <a:lstStyle/>
          <a:p>
            <a:pPr algn="ctr"/>
            <a:r>
              <a:rPr lang="en-GB" sz="1600"/>
              <a:t> Intro to Text-Mining</a:t>
            </a:r>
          </a:p>
        </p:txBody>
      </p:sp>
      <p:sp>
        <p:nvSpPr>
          <p:cNvPr id="17" name="Rounded Rectangle 16">
            <a:extLst>
              <a:ext uri="{C183D7F6-B498-43B3-948B-1728B52AA6E4}">
                <adec:decorative xmlns:adec="http://schemas.microsoft.com/office/drawing/2017/decorative" val="1"/>
              </a:ext>
            </a:extLst>
          </p:cNvPr>
          <p:cNvSpPr/>
          <p:nvPr/>
        </p:nvSpPr>
        <p:spPr>
          <a:xfrm>
            <a:off x="6744072" y="2060848"/>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C183D7F6-B498-43B3-948B-1728B52AA6E4}">
                <adec:decorative xmlns:adec="http://schemas.microsoft.com/office/drawing/2017/decorative" val="1"/>
              </a:ext>
            </a:extLst>
          </p:cNvPr>
          <p:cNvSpPr txBox="1"/>
          <p:nvPr/>
        </p:nvSpPr>
        <p:spPr>
          <a:xfrm>
            <a:off x="6816080" y="2204865"/>
            <a:ext cx="1296144" cy="374699"/>
          </a:xfrm>
          <a:prstGeom prst="rect">
            <a:avLst/>
          </a:prstGeom>
          <a:noFill/>
        </p:spPr>
        <p:txBody>
          <a:bodyPr wrap="square" rtlCol="0">
            <a:spAutoFit/>
          </a:bodyPr>
          <a:lstStyle/>
          <a:p>
            <a:pPr algn="ctr"/>
            <a:r>
              <a:rPr lang="en-GB"/>
              <a:t>01/05/20</a:t>
            </a:r>
          </a:p>
        </p:txBody>
      </p:sp>
      <p:sp>
        <p:nvSpPr>
          <p:cNvPr id="19" name="Rounded Rectangle 18">
            <a:extLst>
              <a:ext uri="{C183D7F6-B498-43B3-948B-1728B52AA6E4}">
                <adec:decorative xmlns:adec="http://schemas.microsoft.com/office/drawing/2017/decorative" val="1"/>
              </a:ext>
            </a:extLst>
          </p:cNvPr>
          <p:cNvSpPr/>
          <p:nvPr/>
        </p:nvSpPr>
        <p:spPr>
          <a:xfrm>
            <a:off x="8400256" y="2060848"/>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C183D7F6-B498-43B3-948B-1728B52AA6E4}">
                <adec:decorative xmlns:adec="http://schemas.microsoft.com/office/drawing/2017/decorative" val="1"/>
              </a:ext>
            </a:extLst>
          </p:cNvPr>
          <p:cNvSpPr txBox="1"/>
          <p:nvPr/>
        </p:nvSpPr>
        <p:spPr>
          <a:xfrm>
            <a:off x="8472264" y="2204865"/>
            <a:ext cx="1296144" cy="374699"/>
          </a:xfrm>
          <a:prstGeom prst="rect">
            <a:avLst/>
          </a:prstGeom>
          <a:noFill/>
        </p:spPr>
        <p:txBody>
          <a:bodyPr wrap="square" rtlCol="0">
            <a:spAutoFit/>
          </a:bodyPr>
          <a:lstStyle/>
          <a:p>
            <a:pPr algn="ctr"/>
            <a:r>
              <a:rPr lang="en-GB"/>
              <a:t>75</a:t>
            </a:r>
          </a:p>
        </p:txBody>
      </p:sp>
      <p:sp>
        <p:nvSpPr>
          <p:cNvPr id="21" name="Rounded Rectangle 20">
            <a:extLst>
              <a:ext uri="{C183D7F6-B498-43B3-948B-1728B52AA6E4}">
                <adec:decorative xmlns:adec="http://schemas.microsoft.com/office/drawing/2017/decorative" val="1"/>
              </a:ext>
            </a:extLst>
          </p:cNvPr>
          <p:cNvSpPr/>
          <p:nvPr/>
        </p:nvSpPr>
        <p:spPr>
          <a:xfrm>
            <a:off x="5087888" y="2852936"/>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C183D7F6-B498-43B3-948B-1728B52AA6E4}">
                <adec:decorative xmlns:adec="http://schemas.microsoft.com/office/drawing/2017/decorative" val="1"/>
              </a:ext>
            </a:extLst>
          </p:cNvPr>
          <p:cNvSpPr txBox="1"/>
          <p:nvPr/>
        </p:nvSpPr>
        <p:spPr>
          <a:xfrm>
            <a:off x="5159896" y="2916234"/>
            <a:ext cx="1296144" cy="584775"/>
          </a:xfrm>
          <a:prstGeom prst="rect">
            <a:avLst/>
          </a:prstGeom>
          <a:noFill/>
        </p:spPr>
        <p:txBody>
          <a:bodyPr wrap="square" rtlCol="0">
            <a:spAutoFit/>
          </a:bodyPr>
          <a:lstStyle/>
          <a:p>
            <a:pPr algn="ctr"/>
            <a:r>
              <a:rPr lang="en-GB" sz="1600"/>
              <a:t> 4 steps of Text-Mining</a:t>
            </a:r>
          </a:p>
        </p:txBody>
      </p:sp>
      <p:sp>
        <p:nvSpPr>
          <p:cNvPr id="23" name="Rounded Rectangle 22">
            <a:extLst>
              <a:ext uri="{C183D7F6-B498-43B3-948B-1728B52AA6E4}">
                <adec:decorative xmlns:adec="http://schemas.microsoft.com/office/drawing/2017/decorative" val="1"/>
              </a:ext>
            </a:extLst>
          </p:cNvPr>
          <p:cNvSpPr/>
          <p:nvPr/>
        </p:nvSpPr>
        <p:spPr>
          <a:xfrm>
            <a:off x="6744072" y="2852936"/>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C183D7F6-B498-43B3-948B-1728B52AA6E4}">
                <adec:decorative xmlns:adec="http://schemas.microsoft.com/office/drawing/2017/decorative" val="1"/>
              </a:ext>
            </a:extLst>
          </p:cNvPr>
          <p:cNvSpPr txBox="1"/>
          <p:nvPr/>
        </p:nvSpPr>
        <p:spPr>
          <a:xfrm>
            <a:off x="6816080" y="2996953"/>
            <a:ext cx="1296144" cy="374699"/>
          </a:xfrm>
          <a:prstGeom prst="rect">
            <a:avLst/>
          </a:prstGeom>
          <a:noFill/>
        </p:spPr>
        <p:txBody>
          <a:bodyPr wrap="square" rtlCol="0">
            <a:spAutoFit/>
          </a:bodyPr>
          <a:lstStyle/>
          <a:p>
            <a:pPr algn="ctr"/>
            <a:r>
              <a:rPr lang="en-GB"/>
              <a:t>04/06/20</a:t>
            </a:r>
          </a:p>
        </p:txBody>
      </p:sp>
      <p:sp>
        <p:nvSpPr>
          <p:cNvPr id="25" name="Rounded Rectangle 24">
            <a:extLst>
              <a:ext uri="{C183D7F6-B498-43B3-948B-1728B52AA6E4}">
                <adec:decorative xmlns:adec="http://schemas.microsoft.com/office/drawing/2017/decorative" val="1"/>
              </a:ext>
            </a:extLst>
          </p:cNvPr>
          <p:cNvSpPr/>
          <p:nvPr/>
        </p:nvSpPr>
        <p:spPr>
          <a:xfrm>
            <a:off x="8400256" y="2852936"/>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C183D7F6-B498-43B3-948B-1728B52AA6E4}">
                <adec:decorative xmlns:adec="http://schemas.microsoft.com/office/drawing/2017/decorative" val="1"/>
              </a:ext>
            </a:extLst>
          </p:cNvPr>
          <p:cNvSpPr txBox="1"/>
          <p:nvPr/>
        </p:nvSpPr>
        <p:spPr>
          <a:xfrm>
            <a:off x="8472264" y="2996953"/>
            <a:ext cx="1296144" cy="374699"/>
          </a:xfrm>
          <a:prstGeom prst="rect">
            <a:avLst/>
          </a:prstGeom>
          <a:noFill/>
        </p:spPr>
        <p:txBody>
          <a:bodyPr wrap="square" rtlCol="0">
            <a:spAutoFit/>
          </a:bodyPr>
          <a:lstStyle/>
          <a:p>
            <a:pPr algn="ctr"/>
            <a:r>
              <a:rPr lang="en-GB"/>
              <a:t>72</a:t>
            </a:r>
          </a:p>
        </p:txBody>
      </p:sp>
      <p:sp>
        <p:nvSpPr>
          <p:cNvPr id="27" name="Rounded Rectangle 26">
            <a:extLst>
              <a:ext uri="{C183D7F6-B498-43B3-948B-1728B52AA6E4}">
                <adec:decorative xmlns:adec="http://schemas.microsoft.com/office/drawing/2017/decorative" val="1"/>
              </a:ext>
            </a:extLst>
          </p:cNvPr>
          <p:cNvSpPr/>
          <p:nvPr/>
        </p:nvSpPr>
        <p:spPr>
          <a:xfrm>
            <a:off x="5087888" y="3645024"/>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C183D7F6-B498-43B3-948B-1728B52AA6E4}">
                <adec:decorative xmlns:adec="http://schemas.microsoft.com/office/drawing/2017/decorative" val="1"/>
              </a:ext>
            </a:extLst>
          </p:cNvPr>
          <p:cNvSpPr txBox="1"/>
          <p:nvPr/>
        </p:nvSpPr>
        <p:spPr>
          <a:xfrm>
            <a:off x="5159896" y="3708322"/>
            <a:ext cx="1296144" cy="584775"/>
          </a:xfrm>
          <a:prstGeom prst="rect">
            <a:avLst/>
          </a:prstGeom>
          <a:noFill/>
        </p:spPr>
        <p:txBody>
          <a:bodyPr wrap="square" rtlCol="0">
            <a:spAutoFit/>
          </a:bodyPr>
          <a:lstStyle/>
          <a:p>
            <a:pPr algn="ctr"/>
            <a:r>
              <a:rPr lang="en-GB" sz="1600"/>
              <a:t>Text-Mining analysis</a:t>
            </a:r>
          </a:p>
        </p:txBody>
      </p:sp>
      <p:sp>
        <p:nvSpPr>
          <p:cNvPr id="29" name="Rounded Rectangle 28">
            <a:extLst>
              <a:ext uri="{C183D7F6-B498-43B3-948B-1728B52AA6E4}">
                <adec:decorative xmlns:adec="http://schemas.microsoft.com/office/drawing/2017/decorative" val="1"/>
              </a:ext>
            </a:extLst>
          </p:cNvPr>
          <p:cNvSpPr/>
          <p:nvPr/>
        </p:nvSpPr>
        <p:spPr>
          <a:xfrm>
            <a:off x="6744072" y="3645024"/>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C183D7F6-B498-43B3-948B-1728B52AA6E4}">
                <adec:decorative xmlns:adec="http://schemas.microsoft.com/office/drawing/2017/decorative" val="1"/>
              </a:ext>
            </a:extLst>
          </p:cNvPr>
          <p:cNvSpPr txBox="1"/>
          <p:nvPr/>
        </p:nvSpPr>
        <p:spPr>
          <a:xfrm>
            <a:off x="6816080" y="3789041"/>
            <a:ext cx="1296144" cy="374699"/>
          </a:xfrm>
          <a:prstGeom prst="rect">
            <a:avLst/>
          </a:prstGeom>
          <a:noFill/>
        </p:spPr>
        <p:txBody>
          <a:bodyPr wrap="square" rtlCol="0">
            <a:spAutoFit/>
          </a:bodyPr>
          <a:lstStyle/>
          <a:p>
            <a:pPr algn="ctr"/>
            <a:r>
              <a:rPr lang="en-GB"/>
              <a:t>09/07/20</a:t>
            </a:r>
          </a:p>
        </p:txBody>
      </p:sp>
      <p:sp>
        <p:nvSpPr>
          <p:cNvPr id="31" name="Rounded Rectangle 30">
            <a:extLst>
              <a:ext uri="{C183D7F6-B498-43B3-948B-1728B52AA6E4}">
                <adec:decorative xmlns:adec="http://schemas.microsoft.com/office/drawing/2017/decorative" val="1"/>
              </a:ext>
            </a:extLst>
          </p:cNvPr>
          <p:cNvSpPr/>
          <p:nvPr/>
        </p:nvSpPr>
        <p:spPr>
          <a:xfrm>
            <a:off x="8400256" y="3645024"/>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C183D7F6-B498-43B3-948B-1728B52AA6E4}">
                <adec:decorative xmlns:adec="http://schemas.microsoft.com/office/drawing/2017/decorative" val="1"/>
              </a:ext>
            </a:extLst>
          </p:cNvPr>
          <p:cNvSpPr txBox="1"/>
          <p:nvPr/>
        </p:nvSpPr>
        <p:spPr>
          <a:xfrm>
            <a:off x="8472264" y="3789041"/>
            <a:ext cx="1296144" cy="374699"/>
          </a:xfrm>
          <a:prstGeom prst="rect">
            <a:avLst/>
          </a:prstGeom>
          <a:noFill/>
        </p:spPr>
        <p:txBody>
          <a:bodyPr wrap="square" rtlCol="0">
            <a:spAutoFit/>
          </a:bodyPr>
          <a:lstStyle/>
          <a:p>
            <a:pPr algn="ctr"/>
            <a:r>
              <a:rPr lang="en-GB"/>
              <a:t>85</a:t>
            </a:r>
          </a:p>
        </p:txBody>
      </p:sp>
    </p:spTree>
    <p:extLst>
      <p:ext uri="{BB962C8B-B14F-4D97-AF65-F5344CB8AC3E}">
        <p14:creationId xmlns:p14="http://schemas.microsoft.com/office/powerpoint/2010/main" val="401885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What about unstructured data? Post-it notes</a:t>
            </a:r>
          </a:p>
        </p:txBody>
      </p:sp>
      <p:grpSp>
        <p:nvGrpSpPr>
          <p:cNvPr id="6" name="Group 5" descr="Various post-it notes, each capturing the most of the same details of training sessions that were captured previously in the structured data. However, in post-it note form, the data is not captured in the same format or order. ">
            <a:extLst>
              <a:ext uri="{FF2B5EF4-FFF2-40B4-BE49-F238E27FC236}">
                <a16:creationId xmlns:a16="http://schemas.microsoft.com/office/drawing/2014/main" id="{870EF490-8C6F-4BF0-AF9D-F4C28D34BCEB}"/>
              </a:ext>
              <a:ext uri="{C183D7F6-B498-43B3-948B-1728B52AA6E4}">
                <adec:decorative xmlns:adec="http://schemas.microsoft.com/office/drawing/2017/decorative" val="0"/>
              </a:ext>
            </a:extLst>
          </p:cNvPr>
          <p:cNvGrpSpPr/>
          <p:nvPr/>
        </p:nvGrpSpPr>
        <p:grpSpPr>
          <a:xfrm>
            <a:off x="2799634" y="1988840"/>
            <a:ext cx="1928214" cy="1656184"/>
            <a:chOff x="2799634" y="1988840"/>
            <a:chExt cx="1928214" cy="1656184"/>
          </a:xfrm>
        </p:grpSpPr>
        <p:sp>
          <p:nvSpPr>
            <p:cNvPr id="43" name="Rounded Rectangle 42"/>
            <p:cNvSpPr/>
            <p:nvPr/>
          </p:nvSpPr>
          <p:spPr>
            <a:xfrm>
              <a:off x="2799634" y="1988840"/>
              <a:ext cx="1912212" cy="1656184"/>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C183D7F6-B498-43B3-948B-1728B52AA6E4}">
                  <adec:decorative xmlns:adec="http://schemas.microsoft.com/office/drawing/2017/decorative" val="1"/>
                </a:ext>
              </a:extLst>
            </p:cNvPr>
            <p:cNvSpPr txBox="1"/>
            <p:nvPr/>
          </p:nvSpPr>
          <p:spPr>
            <a:xfrm>
              <a:off x="2855640" y="2060848"/>
              <a:ext cx="1872208" cy="1569660"/>
            </a:xfrm>
            <a:prstGeom prst="rect">
              <a:avLst/>
            </a:prstGeom>
            <a:noFill/>
          </p:spPr>
          <p:txBody>
            <a:bodyPr wrap="square" rtlCol="0">
              <a:spAutoFit/>
            </a:bodyPr>
            <a:lstStyle/>
            <a:p>
              <a:pPr algn="ctr"/>
              <a:r>
                <a:rPr lang="en-GB" sz="2400" dirty="0"/>
                <a:t> Intro to Text-Mining 02/06/20</a:t>
              </a:r>
            </a:p>
            <a:p>
              <a:pPr algn="ctr"/>
              <a:r>
                <a:rPr lang="en-GB" sz="2400" dirty="0"/>
                <a:t>75 attended</a:t>
              </a:r>
            </a:p>
          </p:txBody>
        </p:sp>
      </p:grpSp>
      <p:grpSp>
        <p:nvGrpSpPr>
          <p:cNvPr id="10" name="Group 9">
            <a:extLst>
              <a:ext uri="{FF2B5EF4-FFF2-40B4-BE49-F238E27FC236}">
                <a16:creationId xmlns:a16="http://schemas.microsoft.com/office/drawing/2014/main" id="{4A49230B-1E24-45CE-8717-C30BF29EB4C6}"/>
              </a:ext>
              <a:ext uri="{C183D7F6-B498-43B3-948B-1728B52AA6E4}">
                <adec:decorative xmlns:adec="http://schemas.microsoft.com/office/drawing/2017/decorative" val="1"/>
              </a:ext>
            </a:extLst>
          </p:cNvPr>
          <p:cNvGrpSpPr/>
          <p:nvPr/>
        </p:nvGrpSpPr>
        <p:grpSpPr>
          <a:xfrm>
            <a:off x="6274674" y="1756903"/>
            <a:ext cx="3440382" cy="2032137"/>
            <a:chOff x="6274674" y="1756903"/>
            <a:chExt cx="3440382" cy="2032137"/>
          </a:xfrm>
        </p:grpSpPr>
        <p:grpSp>
          <p:nvGrpSpPr>
            <p:cNvPr id="9" name="Group 8">
              <a:extLst>
                <a:ext uri="{FF2B5EF4-FFF2-40B4-BE49-F238E27FC236}">
                  <a16:creationId xmlns:a16="http://schemas.microsoft.com/office/drawing/2014/main" id="{C1E53632-DE01-46BD-AC7A-C289A491B780}"/>
                </a:ext>
              </a:extLst>
            </p:cNvPr>
            <p:cNvGrpSpPr/>
            <p:nvPr/>
          </p:nvGrpSpPr>
          <p:grpSpPr>
            <a:xfrm>
              <a:off x="6274674" y="1756903"/>
              <a:ext cx="2072230" cy="1002027"/>
              <a:chOff x="6274674" y="1756903"/>
              <a:chExt cx="2072230" cy="1002027"/>
            </a:xfrm>
          </p:grpSpPr>
          <p:sp>
            <p:nvSpPr>
              <p:cNvPr id="52" name="Rounded Rectangle 51"/>
              <p:cNvSpPr/>
              <p:nvPr/>
            </p:nvSpPr>
            <p:spPr>
              <a:xfrm rot="1140000">
                <a:off x="6274674" y="1756903"/>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C183D7F6-B498-43B3-948B-1728B52AA6E4}">
                    <adec:decorative xmlns:adec="http://schemas.microsoft.com/office/drawing/2017/decorative" val="1"/>
                  </a:ext>
                </a:extLst>
              </p:cNvPr>
              <p:cNvSpPr txBox="1"/>
              <p:nvPr/>
            </p:nvSpPr>
            <p:spPr>
              <a:xfrm rot="1140000">
                <a:off x="6288839" y="1776997"/>
                <a:ext cx="1721696" cy="830997"/>
              </a:xfrm>
              <a:prstGeom prst="rect">
                <a:avLst/>
              </a:prstGeom>
              <a:noFill/>
            </p:spPr>
            <p:txBody>
              <a:bodyPr wrap="square" rtlCol="0" anchor="t">
                <a:spAutoFit/>
              </a:bodyPr>
              <a:lstStyle/>
              <a:p>
                <a:pPr algn="ctr"/>
                <a:r>
                  <a:rPr lang="en-GB" sz="2400" dirty="0"/>
                  <a:t>Seventy- two</a:t>
                </a:r>
              </a:p>
            </p:txBody>
          </p:sp>
        </p:grpSp>
        <p:grpSp>
          <p:nvGrpSpPr>
            <p:cNvPr id="7" name="Group 6">
              <a:extLst>
                <a:ext uri="{FF2B5EF4-FFF2-40B4-BE49-F238E27FC236}">
                  <a16:creationId xmlns:a16="http://schemas.microsoft.com/office/drawing/2014/main" id="{593B08B3-DB5E-4D43-9A9E-B31FF4F653D8}"/>
                </a:ext>
              </a:extLst>
            </p:cNvPr>
            <p:cNvGrpSpPr/>
            <p:nvPr/>
          </p:nvGrpSpPr>
          <p:grpSpPr>
            <a:xfrm>
              <a:off x="6634714" y="2457151"/>
              <a:ext cx="3080342" cy="1331889"/>
              <a:chOff x="6634714" y="2291137"/>
              <a:chExt cx="3080342" cy="1331889"/>
            </a:xfrm>
          </p:grpSpPr>
          <p:sp>
            <p:nvSpPr>
              <p:cNvPr id="50" name="Rounded Rectangle 49"/>
              <p:cNvSpPr/>
              <p:nvPr/>
            </p:nvSpPr>
            <p:spPr>
              <a:xfrm rot="1140000">
                <a:off x="6634714" y="2620999"/>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p:cNvSpPr/>
              <p:nvPr/>
            </p:nvSpPr>
            <p:spPr>
              <a:xfrm rot="1140000">
                <a:off x="7642826" y="2291137"/>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C183D7F6-B498-43B3-948B-1728B52AA6E4}">
                    <adec:decorative xmlns:adec="http://schemas.microsoft.com/office/drawing/2017/decorative" val="1"/>
                  </a:ext>
                </a:extLst>
              </p:cNvPr>
              <p:cNvSpPr txBox="1"/>
              <p:nvPr/>
            </p:nvSpPr>
            <p:spPr>
              <a:xfrm rot="1140000">
                <a:off x="7849894" y="2345320"/>
                <a:ext cx="1785236" cy="830997"/>
              </a:xfrm>
              <a:prstGeom prst="rect">
                <a:avLst/>
              </a:prstGeom>
              <a:noFill/>
            </p:spPr>
            <p:txBody>
              <a:bodyPr wrap="square" rtlCol="0">
                <a:spAutoFit/>
              </a:bodyPr>
              <a:lstStyle/>
              <a:p>
                <a:pPr algn="ctr"/>
                <a:r>
                  <a:rPr lang="en-GB" sz="2400" dirty="0"/>
                  <a:t>Text-mining lesson #2</a:t>
                </a:r>
              </a:p>
            </p:txBody>
          </p:sp>
          <p:sp>
            <p:nvSpPr>
              <p:cNvPr id="24" name="TextBox 23">
                <a:extLst>
                  <a:ext uri="{C183D7F6-B498-43B3-948B-1728B52AA6E4}">
                    <adec:decorative xmlns:adec="http://schemas.microsoft.com/office/drawing/2017/decorative" val="1"/>
                  </a:ext>
                </a:extLst>
              </p:cNvPr>
              <p:cNvSpPr txBox="1"/>
              <p:nvPr/>
            </p:nvSpPr>
            <p:spPr>
              <a:xfrm rot="1140000">
                <a:off x="6980190" y="3061577"/>
                <a:ext cx="1358953" cy="461665"/>
              </a:xfrm>
              <a:prstGeom prst="rect">
                <a:avLst/>
              </a:prstGeom>
              <a:noFill/>
            </p:spPr>
            <p:txBody>
              <a:bodyPr wrap="square" rtlCol="0">
                <a:spAutoFit/>
              </a:bodyPr>
              <a:lstStyle/>
              <a:p>
                <a:pPr algn="ctr"/>
                <a:r>
                  <a:rPr lang="en-GB" sz="2400" dirty="0"/>
                  <a:t>June 16</a:t>
                </a:r>
              </a:p>
            </p:txBody>
          </p:sp>
        </p:grpSp>
      </p:grpSp>
      <p:sp>
        <p:nvSpPr>
          <p:cNvPr id="53" name="Rounded Rectangle 52">
            <a:extLst>
              <a:ext uri="{C183D7F6-B498-43B3-948B-1728B52AA6E4}">
                <adec:decorative xmlns:adec="http://schemas.microsoft.com/office/drawing/2017/decorative" val="1"/>
              </a:ext>
            </a:extLst>
          </p:cNvPr>
          <p:cNvSpPr/>
          <p:nvPr/>
        </p:nvSpPr>
        <p:spPr>
          <a:xfrm>
            <a:off x="7608168" y="4731230"/>
            <a:ext cx="2072230" cy="1002027"/>
          </a:xfrm>
          <a:prstGeom prst="roundRect">
            <a:avLst/>
          </a:prstGeom>
          <a:solidFill>
            <a:schemeClr val="accent4">
              <a:lumMod val="40000"/>
              <a:lumOff val="6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C183D7F6-B498-43B3-948B-1728B52AA6E4}">
                <adec:decorative xmlns:adec="http://schemas.microsoft.com/office/drawing/2017/decorative" val="1"/>
              </a:ext>
            </a:extLst>
          </p:cNvPr>
          <p:cNvSpPr/>
          <p:nvPr/>
        </p:nvSpPr>
        <p:spPr>
          <a:xfrm>
            <a:off x="5247906" y="4731230"/>
            <a:ext cx="2072230" cy="1866123"/>
          </a:xfrm>
          <a:prstGeom prst="roundRect">
            <a:avLst/>
          </a:prstGeom>
          <a:solidFill>
            <a:schemeClr val="accent4">
              <a:lumMod val="40000"/>
              <a:lumOff val="60000"/>
            </a:schemeClr>
          </a:solidFill>
          <a:ln>
            <a:solidFill>
              <a:schemeClr val="accent4">
                <a:lumMod val="50000"/>
              </a:schemeClr>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C183D7F6-B498-43B3-948B-1728B52AA6E4}">
                <adec:decorative xmlns:adec="http://schemas.microsoft.com/office/drawing/2017/decorative" val="1"/>
              </a:ext>
            </a:extLst>
          </p:cNvPr>
          <p:cNvSpPr/>
          <p:nvPr/>
        </p:nvSpPr>
        <p:spPr>
          <a:xfrm>
            <a:off x="2799634" y="4758929"/>
            <a:ext cx="2072230" cy="1002027"/>
          </a:xfrm>
          <a:prstGeom prst="roundRect">
            <a:avLst/>
          </a:prstGeom>
          <a:solidFill>
            <a:schemeClr val="accent4">
              <a:lumMod val="40000"/>
              <a:lumOff val="60000"/>
            </a:schemeClr>
          </a:solid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C183D7F6-B498-43B3-948B-1728B52AA6E4}">
                <adec:decorative xmlns:adec="http://schemas.microsoft.com/office/drawing/2017/decorative" val="1"/>
              </a:ext>
            </a:extLst>
          </p:cNvPr>
          <p:cNvSpPr txBox="1"/>
          <p:nvPr/>
        </p:nvSpPr>
        <p:spPr>
          <a:xfrm>
            <a:off x="4871864" y="4983560"/>
            <a:ext cx="2880320" cy="461665"/>
          </a:xfrm>
          <a:prstGeom prst="rect">
            <a:avLst/>
          </a:prstGeom>
          <a:noFill/>
        </p:spPr>
        <p:txBody>
          <a:bodyPr wrap="square" rtlCol="0">
            <a:spAutoFit/>
          </a:bodyPr>
          <a:lstStyle/>
          <a:p>
            <a:pPr algn="ctr"/>
            <a:r>
              <a:rPr lang="en-GB" sz="2400" dirty="0"/>
              <a:t>2020-06-29</a:t>
            </a:r>
          </a:p>
        </p:txBody>
      </p:sp>
      <p:sp>
        <p:nvSpPr>
          <p:cNvPr id="32" name="TextBox 31">
            <a:extLst>
              <a:ext uri="{C183D7F6-B498-43B3-948B-1728B52AA6E4}">
                <adec:decorative xmlns:adec="http://schemas.microsoft.com/office/drawing/2017/decorative" val="1"/>
              </a:ext>
            </a:extLst>
          </p:cNvPr>
          <p:cNvSpPr txBox="1"/>
          <p:nvPr/>
        </p:nvSpPr>
        <p:spPr>
          <a:xfrm>
            <a:off x="7752184" y="5013177"/>
            <a:ext cx="1800200" cy="461665"/>
          </a:xfrm>
          <a:prstGeom prst="rect">
            <a:avLst/>
          </a:prstGeom>
          <a:noFill/>
        </p:spPr>
        <p:txBody>
          <a:bodyPr wrap="square" rtlCol="0">
            <a:spAutoFit/>
          </a:bodyPr>
          <a:lstStyle/>
          <a:p>
            <a:pPr algn="ctr"/>
            <a:r>
              <a:rPr lang="en-GB" sz="2400" dirty="0"/>
              <a:t>80 - 90</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4137" y="5474841"/>
            <a:ext cx="959768" cy="959768"/>
          </a:xfrm>
          <a:prstGeom prst="rect">
            <a:avLst/>
          </a:prstGeom>
        </p:spPr>
      </p:pic>
    </p:spTree>
    <p:extLst>
      <p:ext uri="{BB962C8B-B14F-4D97-AF65-F5344CB8AC3E}">
        <p14:creationId xmlns:p14="http://schemas.microsoft.com/office/powerpoint/2010/main" val="223213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What about unstructured data? Discrepancies</a:t>
            </a:r>
          </a:p>
        </p:txBody>
      </p:sp>
      <p:grpSp>
        <p:nvGrpSpPr>
          <p:cNvPr id="6" name="Group 5">
            <a:extLst>
              <a:ext uri="{FF2B5EF4-FFF2-40B4-BE49-F238E27FC236}">
                <a16:creationId xmlns:a16="http://schemas.microsoft.com/office/drawing/2014/main" id="{870EF490-8C6F-4BF0-AF9D-F4C28D34BCEB}"/>
              </a:ext>
              <a:ext uri="{C183D7F6-B498-43B3-948B-1728B52AA6E4}">
                <adec:decorative xmlns:adec="http://schemas.microsoft.com/office/drawing/2017/decorative" val="1"/>
              </a:ext>
            </a:extLst>
          </p:cNvPr>
          <p:cNvGrpSpPr/>
          <p:nvPr/>
        </p:nvGrpSpPr>
        <p:grpSpPr>
          <a:xfrm>
            <a:off x="2799634" y="1988840"/>
            <a:ext cx="1928214" cy="1656184"/>
            <a:chOff x="2799634" y="1988840"/>
            <a:chExt cx="1928214" cy="1656184"/>
          </a:xfrm>
        </p:grpSpPr>
        <p:sp>
          <p:nvSpPr>
            <p:cNvPr id="43" name="Rounded Rectangle 42"/>
            <p:cNvSpPr/>
            <p:nvPr/>
          </p:nvSpPr>
          <p:spPr>
            <a:xfrm>
              <a:off x="2799634" y="1988840"/>
              <a:ext cx="1912212" cy="1656184"/>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2855640" y="2060848"/>
              <a:ext cx="1872208" cy="1569660"/>
            </a:xfrm>
            <a:prstGeom prst="rect">
              <a:avLst/>
            </a:prstGeom>
            <a:noFill/>
          </p:spPr>
          <p:txBody>
            <a:bodyPr wrap="square" rtlCol="0">
              <a:spAutoFit/>
            </a:bodyPr>
            <a:lstStyle/>
            <a:p>
              <a:pPr algn="ctr"/>
              <a:r>
                <a:rPr lang="en-GB" sz="2400" dirty="0"/>
                <a:t> Intro to Text-Mining 02/06/20</a:t>
              </a:r>
            </a:p>
            <a:p>
              <a:pPr algn="ctr"/>
              <a:r>
                <a:rPr lang="en-GB" sz="2400" dirty="0"/>
                <a:t>75 attended</a:t>
              </a:r>
            </a:p>
          </p:txBody>
        </p:sp>
      </p:grpSp>
      <p:grpSp>
        <p:nvGrpSpPr>
          <p:cNvPr id="10" name="Group 9">
            <a:extLst>
              <a:ext uri="{FF2B5EF4-FFF2-40B4-BE49-F238E27FC236}">
                <a16:creationId xmlns:a16="http://schemas.microsoft.com/office/drawing/2014/main" id="{4A49230B-1E24-45CE-8717-C30BF29EB4C6}"/>
              </a:ext>
              <a:ext uri="{C183D7F6-B498-43B3-948B-1728B52AA6E4}">
                <adec:decorative xmlns:adec="http://schemas.microsoft.com/office/drawing/2017/decorative" val="1"/>
              </a:ext>
            </a:extLst>
          </p:cNvPr>
          <p:cNvGrpSpPr/>
          <p:nvPr/>
        </p:nvGrpSpPr>
        <p:grpSpPr>
          <a:xfrm>
            <a:off x="6274674" y="1756903"/>
            <a:ext cx="3440382" cy="2032137"/>
            <a:chOff x="6274674" y="1756903"/>
            <a:chExt cx="3440382" cy="2032137"/>
          </a:xfrm>
        </p:grpSpPr>
        <p:grpSp>
          <p:nvGrpSpPr>
            <p:cNvPr id="9" name="Group 8">
              <a:extLst>
                <a:ext uri="{FF2B5EF4-FFF2-40B4-BE49-F238E27FC236}">
                  <a16:creationId xmlns:a16="http://schemas.microsoft.com/office/drawing/2014/main" id="{C1E53632-DE01-46BD-AC7A-C289A491B780}"/>
                </a:ext>
              </a:extLst>
            </p:cNvPr>
            <p:cNvGrpSpPr/>
            <p:nvPr/>
          </p:nvGrpSpPr>
          <p:grpSpPr>
            <a:xfrm>
              <a:off x="6274674" y="1756903"/>
              <a:ext cx="2072230" cy="1002027"/>
              <a:chOff x="6274674" y="1756903"/>
              <a:chExt cx="2072230" cy="1002027"/>
            </a:xfrm>
          </p:grpSpPr>
          <p:sp>
            <p:nvSpPr>
              <p:cNvPr id="52" name="Rounded Rectangle 51"/>
              <p:cNvSpPr/>
              <p:nvPr/>
            </p:nvSpPr>
            <p:spPr>
              <a:xfrm rot="1140000">
                <a:off x="6274674" y="1756903"/>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rot="1140000">
                <a:off x="6288839" y="1776997"/>
                <a:ext cx="1721696" cy="830997"/>
              </a:xfrm>
              <a:prstGeom prst="rect">
                <a:avLst/>
              </a:prstGeom>
              <a:noFill/>
            </p:spPr>
            <p:txBody>
              <a:bodyPr wrap="square" rtlCol="0" anchor="t">
                <a:spAutoFit/>
              </a:bodyPr>
              <a:lstStyle/>
              <a:p>
                <a:pPr algn="ctr"/>
                <a:r>
                  <a:rPr lang="en-GB" sz="2400" dirty="0"/>
                  <a:t>Seventy- two</a:t>
                </a:r>
              </a:p>
            </p:txBody>
          </p:sp>
        </p:grpSp>
        <p:grpSp>
          <p:nvGrpSpPr>
            <p:cNvPr id="7" name="Group 6">
              <a:extLst>
                <a:ext uri="{FF2B5EF4-FFF2-40B4-BE49-F238E27FC236}">
                  <a16:creationId xmlns:a16="http://schemas.microsoft.com/office/drawing/2014/main" id="{593B08B3-DB5E-4D43-9A9E-B31FF4F653D8}"/>
                </a:ext>
              </a:extLst>
            </p:cNvPr>
            <p:cNvGrpSpPr/>
            <p:nvPr/>
          </p:nvGrpSpPr>
          <p:grpSpPr>
            <a:xfrm>
              <a:off x="6634714" y="2457151"/>
              <a:ext cx="3080342" cy="1331889"/>
              <a:chOff x="6634714" y="2291137"/>
              <a:chExt cx="3080342" cy="1331889"/>
            </a:xfrm>
          </p:grpSpPr>
          <p:sp>
            <p:nvSpPr>
              <p:cNvPr id="50" name="Rounded Rectangle 49"/>
              <p:cNvSpPr/>
              <p:nvPr/>
            </p:nvSpPr>
            <p:spPr>
              <a:xfrm rot="1140000">
                <a:off x="6634714" y="2620999"/>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p:cNvSpPr/>
              <p:nvPr/>
            </p:nvSpPr>
            <p:spPr>
              <a:xfrm rot="1140000">
                <a:off x="7642826" y="2291137"/>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C183D7F6-B498-43B3-948B-1728B52AA6E4}">
                    <adec:decorative xmlns:adec="http://schemas.microsoft.com/office/drawing/2017/decorative" val="1"/>
                  </a:ext>
                </a:extLst>
              </p:cNvPr>
              <p:cNvSpPr txBox="1"/>
              <p:nvPr/>
            </p:nvSpPr>
            <p:spPr>
              <a:xfrm rot="1140000">
                <a:off x="7849894" y="2345320"/>
                <a:ext cx="1785236" cy="830997"/>
              </a:xfrm>
              <a:prstGeom prst="rect">
                <a:avLst/>
              </a:prstGeom>
              <a:noFill/>
            </p:spPr>
            <p:txBody>
              <a:bodyPr wrap="square" rtlCol="0">
                <a:spAutoFit/>
              </a:bodyPr>
              <a:lstStyle/>
              <a:p>
                <a:pPr algn="ctr"/>
                <a:r>
                  <a:rPr lang="en-GB" sz="2400" dirty="0"/>
                  <a:t>Text-mining lesson #2</a:t>
                </a:r>
              </a:p>
            </p:txBody>
          </p:sp>
          <p:sp>
            <p:nvSpPr>
              <p:cNvPr id="24" name="TextBox 23"/>
              <p:cNvSpPr txBox="1"/>
              <p:nvPr/>
            </p:nvSpPr>
            <p:spPr>
              <a:xfrm rot="1140000">
                <a:off x="6980190" y="3061577"/>
                <a:ext cx="1358953" cy="461665"/>
              </a:xfrm>
              <a:prstGeom prst="rect">
                <a:avLst/>
              </a:prstGeom>
              <a:noFill/>
            </p:spPr>
            <p:txBody>
              <a:bodyPr wrap="square" rtlCol="0">
                <a:spAutoFit/>
              </a:bodyPr>
              <a:lstStyle/>
              <a:p>
                <a:pPr algn="ctr"/>
                <a:r>
                  <a:rPr lang="en-GB" sz="2400" dirty="0"/>
                  <a:t>June 16</a:t>
                </a:r>
              </a:p>
            </p:txBody>
          </p:sp>
        </p:grpSp>
      </p:gr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1" name="Group 10">
            <a:extLst>
              <a:ext uri="{FF2B5EF4-FFF2-40B4-BE49-F238E27FC236}">
                <a16:creationId xmlns:a16="http://schemas.microsoft.com/office/drawing/2014/main" id="{AC815061-5452-452B-9BA0-9E9B9089D82A}"/>
              </a:ext>
              <a:ext uri="{C183D7F6-B498-43B3-948B-1728B52AA6E4}">
                <adec:decorative xmlns:adec="http://schemas.microsoft.com/office/drawing/2017/decorative" val="1"/>
              </a:ext>
            </a:extLst>
          </p:cNvPr>
          <p:cNvGrpSpPr/>
          <p:nvPr/>
        </p:nvGrpSpPr>
        <p:grpSpPr>
          <a:xfrm>
            <a:off x="2799634" y="4731230"/>
            <a:ext cx="6880764" cy="1866123"/>
            <a:chOff x="2799634" y="4731230"/>
            <a:chExt cx="6880764" cy="1866123"/>
          </a:xfrm>
        </p:grpSpPr>
        <p:sp>
          <p:nvSpPr>
            <p:cNvPr id="53" name="Rounded Rectangle 52"/>
            <p:cNvSpPr/>
            <p:nvPr/>
          </p:nvSpPr>
          <p:spPr>
            <a:xfrm>
              <a:off x="7608168" y="4731230"/>
              <a:ext cx="2072230" cy="1002027"/>
            </a:xfrm>
            <a:prstGeom prst="roundRect">
              <a:avLst/>
            </a:prstGeom>
            <a:solidFill>
              <a:schemeClr val="accent4">
                <a:lumMod val="40000"/>
                <a:lumOff val="6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p:cNvSpPr/>
            <p:nvPr/>
          </p:nvSpPr>
          <p:spPr>
            <a:xfrm>
              <a:off x="5247906" y="4731230"/>
              <a:ext cx="2072230" cy="1866123"/>
            </a:xfrm>
            <a:prstGeom prst="roundRect">
              <a:avLst/>
            </a:prstGeom>
            <a:solidFill>
              <a:schemeClr val="accent4">
                <a:lumMod val="40000"/>
                <a:lumOff val="60000"/>
              </a:schemeClr>
            </a:solidFill>
            <a:ln>
              <a:solidFill>
                <a:schemeClr val="accent4">
                  <a:lumMod val="50000"/>
                </a:schemeClr>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p:cNvSpPr/>
            <p:nvPr/>
          </p:nvSpPr>
          <p:spPr>
            <a:xfrm>
              <a:off x="2799634" y="4758929"/>
              <a:ext cx="2072230" cy="1002027"/>
            </a:xfrm>
            <a:prstGeom prst="roundRect">
              <a:avLst/>
            </a:prstGeom>
            <a:solidFill>
              <a:schemeClr val="accent4">
                <a:lumMod val="40000"/>
                <a:lumOff val="60000"/>
              </a:schemeClr>
            </a:solid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C183D7F6-B498-43B3-948B-1728B52AA6E4}">
                  <adec:decorative xmlns:adec="http://schemas.microsoft.com/office/drawing/2017/decorative" val="1"/>
                </a:ext>
              </a:extLst>
            </p:cNvPr>
            <p:cNvSpPr txBox="1"/>
            <p:nvPr/>
          </p:nvSpPr>
          <p:spPr>
            <a:xfrm>
              <a:off x="4871864" y="4983560"/>
              <a:ext cx="2880320" cy="461665"/>
            </a:xfrm>
            <a:prstGeom prst="rect">
              <a:avLst/>
            </a:prstGeom>
            <a:noFill/>
          </p:spPr>
          <p:txBody>
            <a:bodyPr wrap="square" rtlCol="0">
              <a:spAutoFit/>
            </a:bodyPr>
            <a:lstStyle/>
            <a:p>
              <a:pPr algn="ctr"/>
              <a:r>
                <a:rPr lang="en-GB" sz="2400" dirty="0"/>
                <a:t>2020-06-29</a:t>
              </a:r>
            </a:p>
          </p:txBody>
        </p:sp>
        <p:sp>
          <p:nvSpPr>
            <p:cNvPr id="32" name="TextBox 31">
              <a:extLst>
                <a:ext uri="{C183D7F6-B498-43B3-948B-1728B52AA6E4}">
                  <adec:decorative xmlns:adec="http://schemas.microsoft.com/office/drawing/2017/decorative" val="1"/>
                </a:ext>
              </a:extLst>
            </p:cNvPr>
            <p:cNvSpPr txBox="1"/>
            <p:nvPr/>
          </p:nvSpPr>
          <p:spPr>
            <a:xfrm>
              <a:off x="7752184" y="5013177"/>
              <a:ext cx="1800200" cy="461665"/>
            </a:xfrm>
            <a:prstGeom prst="rect">
              <a:avLst/>
            </a:prstGeom>
            <a:noFill/>
          </p:spPr>
          <p:txBody>
            <a:bodyPr wrap="square" rtlCol="0">
              <a:spAutoFit/>
            </a:bodyPr>
            <a:lstStyle/>
            <a:p>
              <a:pPr algn="ctr"/>
              <a:r>
                <a:rPr lang="en-GB" sz="2400" dirty="0"/>
                <a:t>80 - 90</a:t>
              </a:r>
            </a:p>
          </p:txBody>
        </p:sp>
        <p:pic>
          <p:nvPicPr>
            <p:cNvPr id="3" name="Picture 2" descr="One post it note includes extra information about the session, in this case a picture of the glittery shoes word during the session.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4137" y="5474841"/>
              <a:ext cx="959768" cy="959768"/>
            </a:xfrm>
            <a:prstGeom prst="rect">
              <a:avLst/>
            </a:prstGeom>
          </p:spPr>
        </p:pic>
      </p:grpSp>
      <p:sp>
        <p:nvSpPr>
          <p:cNvPr id="36" name="Rounded Rectangle 35">
            <a:extLst>
              <a:ext uri="{C183D7F6-B498-43B3-948B-1728B52AA6E4}">
                <adec:decorative xmlns:adec="http://schemas.microsoft.com/office/drawing/2017/decorative" val="1"/>
              </a:ext>
            </a:extLst>
          </p:cNvPr>
          <p:cNvSpPr/>
          <p:nvPr/>
        </p:nvSpPr>
        <p:spPr>
          <a:xfrm rot="1080000">
            <a:off x="6867437" y="2847832"/>
            <a:ext cx="1460693" cy="8245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ounded Rectangle 36">
            <a:extLst>
              <a:ext uri="{C183D7F6-B498-43B3-948B-1728B52AA6E4}">
                <adec:decorative xmlns:adec="http://schemas.microsoft.com/office/drawing/2017/decorative" val="1"/>
              </a:ext>
            </a:extLst>
          </p:cNvPr>
          <p:cNvSpPr/>
          <p:nvPr/>
        </p:nvSpPr>
        <p:spPr>
          <a:xfrm>
            <a:off x="5375920" y="5013177"/>
            <a:ext cx="1800200" cy="3473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descr="Red rectangles point out that some post-it notes have the date written in day, month, year numerical format while others have it written in year, month, day or have the month written out. ">
            <a:extLst>
              <a:ext uri="{FF2B5EF4-FFF2-40B4-BE49-F238E27FC236}">
                <a16:creationId xmlns:a16="http://schemas.microsoft.com/office/drawing/2014/main" id="{F9CFB2D7-9225-C6A3-E1A9-129F32E34CF0}"/>
              </a:ext>
            </a:extLst>
          </p:cNvPr>
          <p:cNvGrpSpPr/>
          <p:nvPr/>
        </p:nvGrpSpPr>
        <p:grpSpPr>
          <a:xfrm>
            <a:off x="2855640" y="2865622"/>
            <a:ext cx="1784198" cy="694710"/>
            <a:chOff x="2855640" y="2865622"/>
            <a:chExt cx="1784198" cy="694710"/>
          </a:xfrm>
        </p:grpSpPr>
        <p:sp>
          <p:nvSpPr>
            <p:cNvPr id="5" name="Rounded Rectangle 4"/>
            <p:cNvSpPr/>
            <p:nvPr/>
          </p:nvSpPr>
          <p:spPr>
            <a:xfrm>
              <a:off x="3071664" y="2865622"/>
              <a:ext cx="1440160" cy="3473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ounded Rectangle 37"/>
            <p:cNvSpPr/>
            <p:nvPr/>
          </p:nvSpPr>
          <p:spPr>
            <a:xfrm>
              <a:off x="2855640" y="3212977"/>
              <a:ext cx="1784198" cy="3473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ounded Rectangle 38" descr="Red rectangles point out that some post-it notes have the attendance written out as a precise number followed by the word &quot;attended&quot; while others have the number but no label or as a range with no label."/>
          <p:cNvSpPr/>
          <p:nvPr/>
        </p:nvSpPr>
        <p:spPr>
          <a:xfrm rot="1080000">
            <a:off x="6479179" y="1733810"/>
            <a:ext cx="1275200" cy="8177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C183D7F6-B498-43B3-948B-1728B52AA6E4}">
                <adec:decorative xmlns:adec="http://schemas.microsoft.com/office/drawing/2017/decorative" val="1"/>
              </a:ext>
            </a:extLst>
          </p:cNvPr>
          <p:cNvSpPr/>
          <p:nvPr/>
        </p:nvSpPr>
        <p:spPr>
          <a:xfrm>
            <a:off x="8164986" y="5025862"/>
            <a:ext cx="1027358" cy="4193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998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1865" y="2996952"/>
            <a:ext cx="4771689" cy="3181126"/>
          </a:xfrm>
          <a:prstGeom prst="rect">
            <a:avLst/>
          </a:prstGeom>
        </p:spPr>
      </p:pic>
      <p:sp>
        <p:nvSpPr>
          <p:cNvPr id="43" name="Rounded Rectangle 42">
            <a:extLst>
              <a:ext uri="{C183D7F6-B498-43B3-948B-1728B52AA6E4}">
                <adec:decorative xmlns:adec="http://schemas.microsoft.com/office/drawing/2017/decorative" val="1"/>
              </a:ext>
            </a:extLst>
          </p:cNvPr>
          <p:cNvSpPr/>
          <p:nvPr/>
        </p:nvSpPr>
        <p:spPr>
          <a:xfrm>
            <a:off x="1919536" y="1508591"/>
            <a:ext cx="1579242" cy="1272337"/>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49">
            <a:extLst>
              <a:ext uri="{C183D7F6-B498-43B3-948B-1728B52AA6E4}">
                <adec:decorative xmlns:adec="http://schemas.microsoft.com/office/drawing/2017/decorative" val="1"/>
              </a:ext>
            </a:extLst>
          </p:cNvPr>
          <p:cNvSpPr/>
          <p:nvPr/>
        </p:nvSpPr>
        <p:spPr>
          <a:xfrm rot="1140000">
            <a:off x="4489606" y="2168475"/>
            <a:ext cx="967292" cy="467734"/>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51">
            <a:extLst>
              <a:ext uri="{C183D7F6-B498-43B3-948B-1728B52AA6E4}">
                <adec:decorative xmlns:adec="http://schemas.microsoft.com/office/drawing/2017/decorative" val="1"/>
              </a:ext>
            </a:extLst>
          </p:cNvPr>
          <p:cNvSpPr/>
          <p:nvPr/>
        </p:nvSpPr>
        <p:spPr>
          <a:xfrm rot="1140000">
            <a:off x="4069646" y="1470742"/>
            <a:ext cx="1202120" cy="581285"/>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C183D7F6-B498-43B3-948B-1728B52AA6E4}">
                <adec:decorative xmlns:adec="http://schemas.microsoft.com/office/drawing/2017/decorative" val="1"/>
              </a:ext>
            </a:extLst>
          </p:cNvPr>
          <p:cNvSpPr/>
          <p:nvPr/>
        </p:nvSpPr>
        <p:spPr>
          <a:xfrm>
            <a:off x="4855863" y="3419708"/>
            <a:ext cx="1210539" cy="585356"/>
          </a:xfrm>
          <a:prstGeom prst="roundRect">
            <a:avLst/>
          </a:prstGeom>
          <a:solidFill>
            <a:schemeClr val="accent4">
              <a:lumMod val="40000"/>
              <a:lumOff val="6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C183D7F6-B498-43B3-948B-1728B52AA6E4}">
                <adec:decorative xmlns:adec="http://schemas.microsoft.com/office/drawing/2017/decorative" val="1"/>
              </a:ext>
            </a:extLst>
          </p:cNvPr>
          <p:cNvSpPr/>
          <p:nvPr/>
        </p:nvSpPr>
        <p:spPr>
          <a:xfrm>
            <a:off x="3111668" y="3377790"/>
            <a:ext cx="1496166" cy="1347355"/>
          </a:xfrm>
          <a:prstGeom prst="roundRect">
            <a:avLst/>
          </a:prstGeom>
          <a:solidFill>
            <a:schemeClr val="accent4">
              <a:lumMod val="40000"/>
              <a:lumOff val="60000"/>
            </a:schemeClr>
          </a:solidFill>
          <a:ln>
            <a:solidFill>
              <a:schemeClr val="accent4">
                <a:lumMod val="50000"/>
              </a:schemeClr>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C183D7F6-B498-43B3-948B-1728B52AA6E4}">
                <adec:decorative xmlns:adec="http://schemas.microsoft.com/office/drawing/2017/decorative" val="1"/>
              </a:ext>
            </a:extLst>
          </p:cNvPr>
          <p:cNvSpPr/>
          <p:nvPr/>
        </p:nvSpPr>
        <p:spPr>
          <a:xfrm>
            <a:off x="1847528" y="3356993"/>
            <a:ext cx="1064118" cy="747779"/>
          </a:xfrm>
          <a:prstGeom prst="roundRect">
            <a:avLst/>
          </a:prstGeom>
          <a:solidFill>
            <a:schemeClr val="accent4">
              <a:lumMod val="40000"/>
              <a:lumOff val="60000"/>
            </a:schemeClr>
          </a:solid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C183D7F6-B498-43B3-948B-1728B52AA6E4}">
                <adec:decorative xmlns:adec="http://schemas.microsoft.com/office/drawing/2017/decorative" val="1"/>
              </a:ext>
            </a:extLst>
          </p:cNvPr>
          <p:cNvSpPr/>
          <p:nvPr/>
        </p:nvSpPr>
        <p:spPr>
          <a:xfrm rot="1140000">
            <a:off x="5154681" y="1894946"/>
            <a:ext cx="1297604" cy="62745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p:cNvSpPr>
            <a:spLocks noGrp="1"/>
          </p:cNvSpPr>
          <p:nvPr>
            <p:ph type="title"/>
          </p:nvPr>
        </p:nvSpPr>
        <p:spPr/>
        <p:txBody>
          <a:bodyPr>
            <a:normAutofit/>
          </a:bodyPr>
          <a:lstStyle/>
          <a:p>
            <a:r>
              <a:rPr lang="en-GB" sz="2700"/>
              <a:t>Semi-(un)structured data is …</a:t>
            </a:r>
          </a:p>
        </p:txBody>
      </p:sp>
      <p:sp>
        <p:nvSpPr>
          <p:cNvPr id="14" name="TextBox 13">
            <a:extLst>
              <a:ext uri="{C183D7F6-B498-43B3-948B-1728B52AA6E4}">
                <adec:decorative xmlns:adec="http://schemas.microsoft.com/office/drawing/2017/decorative" val="1"/>
              </a:ext>
            </a:extLst>
          </p:cNvPr>
          <p:cNvSpPr txBox="1"/>
          <p:nvPr/>
        </p:nvSpPr>
        <p:spPr>
          <a:xfrm>
            <a:off x="1975542" y="1580600"/>
            <a:ext cx="1523236" cy="1200329"/>
          </a:xfrm>
          <a:prstGeom prst="rect">
            <a:avLst/>
          </a:prstGeom>
          <a:noFill/>
        </p:spPr>
        <p:txBody>
          <a:bodyPr wrap="square" rtlCol="0">
            <a:spAutoFit/>
          </a:bodyPr>
          <a:lstStyle/>
          <a:p>
            <a:pPr algn="ctr"/>
            <a:r>
              <a:rPr lang="en-GB" dirty="0"/>
              <a:t> Intro to Text-Mining 02/06/20</a:t>
            </a:r>
          </a:p>
          <a:p>
            <a:pPr algn="ctr"/>
            <a:r>
              <a:rPr lang="en-GB" dirty="0"/>
              <a:t>75 attended</a:t>
            </a:r>
          </a:p>
        </p:txBody>
      </p:sp>
      <p:sp>
        <p:nvSpPr>
          <p:cNvPr id="22" name="TextBox 21">
            <a:extLst>
              <a:ext uri="{C183D7F6-B498-43B3-948B-1728B52AA6E4}">
                <adec:decorative xmlns:adec="http://schemas.microsoft.com/office/drawing/2017/decorative" val="1"/>
              </a:ext>
            </a:extLst>
          </p:cNvPr>
          <p:cNvSpPr txBox="1"/>
          <p:nvPr/>
        </p:nvSpPr>
        <p:spPr>
          <a:xfrm rot="1140000">
            <a:off x="4928446" y="1901803"/>
            <a:ext cx="1785236" cy="646331"/>
          </a:xfrm>
          <a:prstGeom prst="rect">
            <a:avLst/>
          </a:prstGeom>
          <a:noFill/>
        </p:spPr>
        <p:txBody>
          <a:bodyPr wrap="square" rtlCol="0">
            <a:spAutoFit/>
          </a:bodyPr>
          <a:lstStyle/>
          <a:p>
            <a:pPr algn="ctr"/>
            <a:r>
              <a:rPr lang="en-GB" dirty="0"/>
              <a:t>Text-mining lesson #2</a:t>
            </a:r>
          </a:p>
        </p:txBody>
      </p:sp>
      <p:sp>
        <p:nvSpPr>
          <p:cNvPr id="24" name="TextBox 23">
            <a:extLst>
              <a:ext uri="{C183D7F6-B498-43B3-948B-1728B52AA6E4}">
                <adec:decorative xmlns:adec="http://schemas.microsoft.com/office/drawing/2017/decorative" val="1"/>
              </a:ext>
            </a:extLst>
          </p:cNvPr>
          <p:cNvSpPr txBox="1"/>
          <p:nvPr/>
        </p:nvSpPr>
        <p:spPr>
          <a:xfrm rot="1140000">
            <a:off x="4336486" y="2255805"/>
            <a:ext cx="1154784" cy="369332"/>
          </a:xfrm>
          <a:prstGeom prst="rect">
            <a:avLst/>
          </a:prstGeom>
          <a:noFill/>
        </p:spPr>
        <p:txBody>
          <a:bodyPr wrap="square" rtlCol="0">
            <a:spAutoFit/>
          </a:bodyPr>
          <a:lstStyle/>
          <a:p>
            <a:pPr algn="ctr"/>
            <a:r>
              <a:rPr lang="en-GB" dirty="0"/>
              <a:t>June 16</a:t>
            </a:r>
          </a:p>
        </p:txBody>
      </p:sp>
      <p:sp>
        <p:nvSpPr>
          <p:cNvPr id="26" name="TextBox 25">
            <a:extLst>
              <a:ext uri="{C183D7F6-B498-43B3-948B-1728B52AA6E4}">
                <adec:decorative xmlns:adec="http://schemas.microsoft.com/office/drawing/2017/decorative" val="1"/>
              </a:ext>
            </a:extLst>
          </p:cNvPr>
          <p:cNvSpPr txBox="1"/>
          <p:nvPr/>
        </p:nvSpPr>
        <p:spPr>
          <a:xfrm rot="1140000">
            <a:off x="4143730" y="1440997"/>
            <a:ext cx="1166220" cy="646331"/>
          </a:xfrm>
          <a:prstGeom prst="rect">
            <a:avLst/>
          </a:prstGeom>
          <a:noFill/>
        </p:spPr>
        <p:txBody>
          <a:bodyPr wrap="square" rtlCol="0" anchor="t">
            <a:spAutoFit/>
          </a:bodyPr>
          <a:lstStyle/>
          <a:p>
            <a:pPr algn="ctr"/>
            <a:r>
              <a:rPr lang="en-GB" dirty="0"/>
              <a:t>Seventy- two</a:t>
            </a:r>
          </a:p>
        </p:txBody>
      </p:sp>
      <p:sp>
        <p:nvSpPr>
          <p:cNvPr id="30" name="TextBox 29">
            <a:extLst>
              <a:ext uri="{C183D7F6-B498-43B3-948B-1728B52AA6E4}">
                <adec:decorative xmlns:adec="http://schemas.microsoft.com/office/drawing/2017/decorative" val="1"/>
              </a:ext>
            </a:extLst>
          </p:cNvPr>
          <p:cNvSpPr txBox="1"/>
          <p:nvPr/>
        </p:nvSpPr>
        <p:spPr>
          <a:xfrm>
            <a:off x="3113704" y="3491716"/>
            <a:ext cx="1494130" cy="369332"/>
          </a:xfrm>
          <a:prstGeom prst="rect">
            <a:avLst/>
          </a:prstGeom>
          <a:noFill/>
        </p:spPr>
        <p:txBody>
          <a:bodyPr wrap="square" rtlCol="0">
            <a:spAutoFit/>
          </a:bodyPr>
          <a:lstStyle/>
          <a:p>
            <a:pPr algn="ctr"/>
            <a:r>
              <a:rPr lang="en-GB" dirty="0"/>
              <a:t>2020-06-29</a:t>
            </a:r>
          </a:p>
        </p:txBody>
      </p:sp>
      <p:sp>
        <p:nvSpPr>
          <p:cNvPr id="32" name="TextBox 31">
            <a:extLst>
              <a:ext uri="{C183D7F6-B498-43B3-948B-1728B52AA6E4}">
                <adec:decorative xmlns:adec="http://schemas.microsoft.com/office/drawing/2017/decorative" val="1"/>
              </a:ext>
            </a:extLst>
          </p:cNvPr>
          <p:cNvSpPr txBox="1"/>
          <p:nvPr/>
        </p:nvSpPr>
        <p:spPr>
          <a:xfrm>
            <a:off x="4986281" y="3491716"/>
            <a:ext cx="1061426" cy="369332"/>
          </a:xfrm>
          <a:prstGeom prst="rect">
            <a:avLst/>
          </a:prstGeom>
          <a:noFill/>
        </p:spPr>
        <p:txBody>
          <a:bodyPr wrap="square" rtlCol="0">
            <a:spAutoFit/>
          </a:bodyPr>
          <a:lstStyle/>
          <a:p>
            <a:pPr algn="ctr"/>
            <a:r>
              <a:rPr lang="en-GB"/>
              <a:t>80 - 90</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3884" y="3838490"/>
            <a:ext cx="723911" cy="723911"/>
          </a:xfrm>
          <a:prstGeom prst="rect">
            <a:avLst/>
          </a:prstGeom>
        </p:spPr>
      </p:pic>
      <p:sp>
        <p:nvSpPr>
          <p:cNvPr id="4" name="TextBox 3"/>
          <p:cNvSpPr txBox="1"/>
          <p:nvPr/>
        </p:nvSpPr>
        <p:spPr>
          <a:xfrm>
            <a:off x="6476596" y="980728"/>
            <a:ext cx="5633142" cy="1815882"/>
          </a:xfrm>
          <a:prstGeom prst="rect">
            <a:avLst/>
          </a:prstGeom>
          <a:noFill/>
        </p:spPr>
        <p:txBody>
          <a:bodyPr wrap="square" rtlCol="0">
            <a:spAutoFit/>
          </a:bodyPr>
          <a:lstStyle/>
          <a:p>
            <a:r>
              <a:rPr lang="en-GB" sz="2800" dirty="0"/>
              <a:t>… less accessible</a:t>
            </a:r>
          </a:p>
          <a:p>
            <a:r>
              <a:rPr lang="en-GB" sz="2800" dirty="0"/>
              <a:t>… difficult</a:t>
            </a:r>
          </a:p>
          <a:p>
            <a:r>
              <a:rPr lang="en-GB" sz="2800" dirty="0"/>
              <a:t>… requires intuition and 		“common sense”</a:t>
            </a:r>
          </a:p>
        </p:txBody>
      </p:sp>
    </p:spTree>
    <p:extLst>
      <p:ext uri="{BB962C8B-B14F-4D97-AF65-F5344CB8AC3E}">
        <p14:creationId xmlns:p14="http://schemas.microsoft.com/office/powerpoint/2010/main" val="375409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E1F4-3A1E-D0F3-1D17-2AF66F7190C7}"/>
              </a:ext>
            </a:extLst>
          </p:cNvPr>
          <p:cNvSpPr>
            <a:spLocks noGrp="1"/>
          </p:cNvSpPr>
          <p:nvPr>
            <p:ph type="title"/>
          </p:nvPr>
        </p:nvSpPr>
        <p:spPr/>
        <p:txBody>
          <a:bodyPr/>
          <a:lstStyle/>
          <a:p>
            <a:r>
              <a:rPr lang="en-GB" dirty="0"/>
              <a:t>How structured is a journal?</a:t>
            </a:r>
          </a:p>
        </p:txBody>
      </p:sp>
      <p:pic>
        <p:nvPicPr>
          <p:cNvPr id="4" name="Picture 3" descr="Of the 20 respondents to the poll, 11 think that a journal is semi-structured and 9 think it is mostly unstructured.">
            <a:extLst>
              <a:ext uri="{FF2B5EF4-FFF2-40B4-BE49-F238E27FC236}">
                <a16:creationId xmlns:a16="http://schemas.microsoft.com/office/drawing/2014/main" id="{331189C1-9FB0-26DB-C8AF-E542FA5340AE}"/>
              </a:ext>
            </a:extLst>
          </p:cNvPr>
          <p:cNvPicPr>
            <a:picLocks noChangeAspect="1"/>
          </p:cNvPicPr>
          <p:nvPr/>
        </p:nvPicPr>
        <p:blipFill rotWithShape="1">
          <a:blip r:embed="rId2">
            <a:extLst>
              <a:ext uri="{28A0092B-C50C-407E-A947-70E740481C1C}">
                <a14:useLocalDpi xmlns:a14="http://schemas.microsoft.com/office/drawing/2010/main" val="0"/>
              </a:ext>
            </a:extLst>
          </a:blip>
          <a:srcRect t="22700"/>
          <a:stretch/>
        </p:blipFill>
        <p:spPr>
          <a:xfrm>
            <a:off x="0" y="1556792"/>
            <a:ext cx="12192000" cy="5301208"/>
          </a:xfrm>
          <a:prstGeom prst="rect">
            <a:avLst/>
          </a:prstGeom>
        </p:spPr>
      </p:pic>
    </p:spTree>
    <p:extLst>
      <p:ext uri="{BB962C8B-B14F-4D97-AF65-F5344CB8AC3E}">
        <p14:creationId xmlns:p14="http://schemas.microsoft.com/office/powerpoint/2010/main" val="42564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Interaction in this workshop</a:t>
            </a:r>
          </a:p>
        </p:txBody>
      </p:sp>
      <p:sp>
        <p:nvSpPr>
          <p:cNvPr id="3" name="Text Placeholder 2"/>
          <p:cNvSpPr>
            <a:spLocks noGrp="1"/>
          </p:cNvSpPr>
          <p:nvPr>
            <p:ph type="body" sz="quarter" idx="13"/>
          </p:nvPr>
        </p:nvSpPr>
        <p:spPr/>
        <p:txBody>
          <a:bodyPr>
            <a:normAutofit/>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p:txBody>
      </p:sp>
      <p:sp>
        <p:nvSpPr>
          <p:cNvPr id="4" name="Slide Number Placeholder 3"/>
          <p:cNvSpPr>
            <a:spLocks noGrp="1"/>
          </p:cNvSpPr>
          <p:nvPr>
            <p:ph type="sldNum" sz="quarter" idx="12"/>
          </p:nvPr>
        </p:nvSpPr>
        <p:spPr/>
        <p:txBody>
          <a:bodyPr/>
          <a:lstStyle/>
          <a:p>
            <a:fld id="{016687C5-7511-7743-B429-3BDBE272F28B}" type="slidenum">
              <a:rPr lang="en-US" smtClean="0"/>
              <a:t>2</a:t>
            </a:fld>
            <a:endParaRPr lang="en-US"/>
          </a:p>
        </p:txBody>
      </p:sp>
      <p:pic>
        <p:nvPicPr>
          <p:cNvPr id="2050" name="Picture 2">
            <a:extLst>
              <a:ext uri="{FF2B5EF4-FFF2-40B4-BE49-F238E27FC236}">
                <a16:creationId xmlns:a16="http://schemas.microsoft.com/office/drawing/2014/main" id="{667D4B65-465D-6B48-C241-099722003504}"/>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597" t="72129" r="31691"/>
          <a:stretch/>
        </p:blipFill>
        <p:spPr bwMode="auto">
          <a:xfrm>
            <a:off x="3719736" y="4615555"/>
            <a:ext cx="3744416" cy="9986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6A3D254-305C-3025-B8B0-7C3EC0D097AA}"/>
              </a:ext>
              <a:ext uri="{C183D7F6-B498-43B3-948B-1728B52AA6E4}">
                <adec:decorative xmlns:adec="http://schemas.microsoft.com/office/drawing/2017/decorative" val="1"/>
              </a:ext>
            </a:extLst>
          </p:cNvPr>
          <p:cNvSpPr/>
          <p:nvPr/>
        </p:nvSpPr>
        <p:spPr>
          <a:xfrm>
            <a:off x="5015880" y="4615554"/>
            <a:ext cx="1080120" cy="9986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D16673FE-5291-92B3-5ED7-60B5DB59EC76}"/>
              </a:ext>
              <a:ext uri="{C183D7F6-B498-43B3-948B-1728B52AA6E4}">
                <adec:decorative xmlns:adec="http://schemas.microsoft.com/office/drawing/2017/decorative" val="1"/>
              </a:ext>
            </a:extLst>
          </p:cNvPr>
          <p:cNvCxnSpPr/>
          <p:nvPr/>
        </p:nvCxnSpPr>
        <p:spPr>
          <a:xfrm flipH="1">
            <a:off x="6168008" y="3645024"/>
            <a:ext cx="648072" cy="8640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27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E1F4-3A1E-D0F3-1D17-2AF66F7190C7}"/>
              </a:ext>
            </a:extLst>
          </p:cNvPr>
          <p:cNvSpPr>
            <a:spLocks noGrp="1"/>
          </p:cNvSpPr>
          <p:nvPr>
            <p:ph type="title"/>
          </p:nvPr>
        </p:nvSpPr>
        <p:spPr/>
        <p:txBody>
          <a:bodyPr/>
          <a:lstStyle/>
          <a:p>
            <a:r>
              <a:rPr lang="en-GB" dirty="0"/>
              <a:t>How structured is a receipt?</a:t>
            </a:r>
          </a:p>
        </p:txBody>
      </p:sp>
      <p:pic>
        <p:nvPicPr>
          <p:cNvPr id="5" name="Picture 4" descr="Of the 18 respondents to the poll, 10 think that a receipt is structured, 7 think it is semi-structured, and 1 thinks it is mostly unstructured.">
            <a:extLst>
              <a:ext uri="{FF2B5EF4-FFF2-40B4-BE49-F238E27FC236}">
                <a16:creationId xmlns:a16="http://schemas.microsoft.com/office/drawing/2014/main" id="{41B079CB-42EE-A3C9-BEB9-134300BEA4F7}"/>
              </a:ext>
            </a:extLst>
          </p:cNvPr>
          <p:cNvPicPr>
            <a:picLocks noChangeAspect="1"/>
          </p:cNvPicPr>
          <p:nvPr/>
        </p:nvPicPr>
        <p:blipFill rotWithShape="1">
          <a:blip r:embed="rId2">
            <a:extLst>
              <a:ext uri="{28A0092B-C50C-407E-A947-70E740481C1C}">
                <a14:useLocalDpi xmlns:a14="http://schemas.microsoft.com/office/drawing/2010/main" val="0"/>
              </a:ext>
            </a:extLst>
          </a:blip>
          <a:srcRect t="21651"/>
          <a:stretch/>
        </p:blipFill>
        <p:spPr>
          <a:xfrm>
            <a:off x="0" y="1484784"/>
            <a:ext cx="12192000" cy="5373216"/>
          </a:xfrm>
          <a:prstGeom prst="rect">
            <a:avLst/>
          </a:prstGeom>
        </p:spPr>
      </p:pic>
    </p:spTree>
    <p:extLst>
      <p:ext uri="{BB962C8B-B14F-4D97-AF65-F5344CB8AC3E}">
        <p14:creationId xmlns:p14="http://schemas.microsoft.com/office/powerpoint/2010/main" val="787018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E1F4-3A1E-D0F3-1D17-2AF66F7190C7}"/>
              </a:ext>
            </a:extLst>
          </p:cNvPr>
          <p:cNvSpPr>
            <a:spLocks noGrp="1"/>
          </p:cNvSpPr>
          <p:nvPr>
            <p:ph type="title"/>
          </p:nvPr>
        </p:nvSpPr>
        <p:spPr/>
        <p:txBody>
          <a:bodyPr/>
          <a:lstStyle/>
          <a:p>
            <a:r>
              <a:rPr lang="en-GB" dirty="0"/>
              <a:t>How structured is a recipe?</a:t>
            </a:r>
          </a:p>
        </p:txBody>
      </p:sp>
      <p:pic>
        <p:nvPicPr>
          <p:cNvPr id="5" name="Picture 4" descr="Of the 20 respondents to the poll, 3 think that a recipe is structured, 9 think it is semi-structured, 6 think it is mostly unstructured, 1 thinks it has almost no structure and 1 responded with &quot;Hey! Look over there!&quot;. ">
            <a:extLst>
              <a:ext uri="{FF2B5EF4-FFF2-40B4-BE49-F238E27FC236}">
                <a16:creationId xmlns:a16="http://schemas.microsoft.com/office/drawing/2014/main" id="{8EAA3913-7689-5D98-6FE5-BC4F00A7E0B7}"/>
              </a:ext>
            </a:extLst>
          </p:cNvPr>
          <p:cNvPicPr>
            <a:picLocks noChangeAspect="1"/>
          </p:cNvPicPr>
          <p:nvPr/>
        </p:nvPicPr>
        <p:blipFill rotWithShape="1">
          <a:blip r:embed="rId2">
            <a:extLst>
              <a:ext uri="{28A0092B-C50C-407E-A947-70E740481C1C}">
                <a14:useLocalDpi xmlns:a14="http://schemas.microsoft.com/office/drawing/2010/main" val="0"/>
              </a:ext>
            </a:extLst>
          </a:blip>
          <a:srcRect t="22700"/>
          <a:stretch/>
        </p:blipFill>
        <p:spPr>
          <a:xfrm>
            <a:off x="0" y="1556792"/>
            <a:ext cx="12192000" cy="5301208"/>
          </a:xfrm>
          <a:prstGeom prst="rect">
            <a:avLst/>
          </a:prstGeom>
        </p:spPr>
      </p:pic>
    </p:spTree>
    <p:extLst>
      <p:ext uri="{BB962C8B-B14F-4D97-AF65-F5344CB8AC3E}">
        <p14:creationId xmlns:p14="http://schemas.microsoft.com/office/powerpoint/2010/main" val="2006116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E1F4-3A1E-D0F3-1D17-2AF66F7190C7}"/>
              </a:ext>
            </a:extLst>
          </p:cNvPr>
          <p:cNvSpPr>
            <a:spLocks noGrp="1"/>
          </p:cNvSpPr>
          <p:nvPr>
            <p:ph type="title"/>
          </p:nvPr>
        </p:nvSpPr>
        <p:spPr/>
        <p:txBody>
          <a:bodyPr/>
          <a:lstStyle/>
          <a:p>
            <a:r>
              <a:rPr lang="en-GB" dirty="0"/>
              <a:t>How structured is a rant down the pub?</a:t>
            </a:r>
          </a:p>
        </p:txBody>
      </p:sp>
      <p:pic>
        <p:nvPicPr>
          <p:cNvPr id="5" name="Picture 4" descr="Of the 19 respondents to the poll, 1 thinks that a rant down the pub is  mostly unstructured, 13 think it has almost no structure and 5 responded with &quot;Hey! Look over there!&quot;. ">
            <a:extLst>
              <a:ext uri="{FF2B5EF4-FFF2-40B4-BE49-F238E27FC236}">
                <a16:creationId xmlns:a16="http://schemas.microsoft.com/office/drawing/2014/main" id="{5DFC32C5-7122-4EA0-1815-42B90D48EE82}"/>
              </a:ext>
            </a:extLst>
          </p:cNvPr>
          <p:cNvPicPr>
            <a:picLocks noChangeAspect="1"/>
          </p:cNvPicPr>
          <p:nvPr/>
        </p:nvPicPr>
        <p:blipFill rotWithShape="1">
          <a:blip r:embed="rId2">
            <a:extLst>
              <a:ext uri="{28A0092B-C50C-407E-A947-70E740481C1C}">
                <a14:useLocalDpi xmlns:a14="http://schemas.microsoft.com/office/drawing/2010/main" val="0"/>
              </a:ext>
            </a:extLst>
          </a:blip>
          <a:srcRect t="26901"/>
          <a:stretch/>
        </p:blipFill>
        <p:spPr>
          <a:xfrm>
            <a:off x="0" y="1844824"/>
            <a:ext cx="12192000" cy="5013176"/>
          </a:xfrm>
          <a:prstGeom prst="rect">
            <a:avLst/>
          </a:prstGeom>
        </p:spPr>
      </p:pic>
    </p:spTree>
    <p:extLst>
      <p:ext uri="{BB962C8B-B14F-4D97-AF65-F5344CB8AC3E}">
        <p14:creationId xmlns:p14="http://schemas.microsoft.com/office/powerpoint/2010/main" val="1950935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artoon scientists in a grey lab coat, with safety goggles and beakers of coloured liquid. "/>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flipH="1">
            <a:off x="0" y="476250"/>
            <a:ext cx="2665413" cy="3203575"/>
          </a:xfrm>
        </p:spPr>
      </p:pic>
      <p:pic>
        <p:nvPicPr>
          <p:cNvPr id="11" name="Picture 10" descr="A cartoon of a person holding their head in their hands as they are bombarded with logos for multiple social media platforms. "/>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7568" y="2996952"/>
            <a:ext cx="3528392" cy="3528392"/>
          </a:xfrm>
          <a:prstGeom prst="rect">
            <a:avLst/>
          </a:prstGeom>
        </p:spPr>
      </p:pic>
      <p:pic>
        <p:nvPicPr>
          <p:cNvPr id="7" name="Picture 6" descr="A cartoon of a person wearing casual clothing, lounging comfortably on the ground, with one hand raised in front of a large question mark. "/>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7969" y="1823533"/>
            <a:ext cx="4177841" cy="2792191"/>
          </a:xfrm>
          <a:prstGeom prst="rect">
            <a:avLst/>
          </a:prstGeom>
        </p:spPr>
      </p:pic>
      <p:sp>
        <p:nvSpPr>
          <p:cNvPr id="8" name="Title 7"/>
          <p:cNvSpPr>
            <a:spLocks noGrp="1"/>
          </p:cNvSpPr>
          <p:nvPr>
            <p:ph type="title"/>
          </p:nvPr>
        </p:nvSpPr>
        <p:spPr/>
        <p:txBody>
          <a:bodyPr>
            <a:normAutofit/>
          </a:bodyPr>
          <a:lstStyle/>
          <a:p>
            <a:r>
              <a:rPr lang="en-GB" sz="2700"/>
              <a:t>Yeah… and?</a:t>
            </a:r>
          </a:p>
        </p:txBody>
      </p:sp>
    </p:spTree>
    <p:extLst>
      <p:ext uri="{BB962C8B-B14F-4D97-AF65-F5344CB8AC3E}">
        <p14:creationId xmlns:p14="http://schemas.microsoft.com/office/powerpoint/2010/main" val="273146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in four steps - 1</a:t>
            </a:r>
          </a:p>
        </p:txBody>
      </p:sp>
      <p:sp>
        <p:nvSpPr>
          <p:cNvPr id="9" name="Content Placeholder 8"/>
          <p:cNvSpPr>
            <a:spLocks noGrp="1"/>
          </p:cNvSpPr>
          <p:nvPr>
            <p:ph type="body" sz="quarter" idx="13"/>
          </p:nvPr>
        </p:nvSpPr>
        <p:spPr/>
        <p:txBody>
          <a:bodyPr>
            <a:normAutofit/>
          </a:bodyPr>
          <a:lstStyle/>
          <a:p>
            <a:pPr marL="342900" indent="-342900">
              <a:buAutoNum type="arabicPeriod"/>
            </a:pPr>
            <a:r>
              <a:rPr lang="en-GB" sz="2000" dirty="0"/>
              <a:t>Retrieval </a:t>
            </a:r>
          </a:p>
          <a:p>
            <a:pPr marL="342900" indent="-342900">
              <a:buAutoNum type="arabicPeriod"/>
            </a:pPr>
            <a:r>
              <a:rPr lang="en-GB" sz="2000" dirty="0">
                <a:solidFill>
                  <a:schemeClr val="bg1">
                    <a:lumMod val="75000"/>
                  </a:schemeClr>
                </a:solidFill>
              </a:rPr>
              <a:t>Processing</a:t>
            </a:r>
          </a:p>
          <a:p>
            <a:pPr marL="342900" indent="-342900">
              <a:buAutoNum type="arabicPeriod"/>
            </a:pPr>
            <a:r>
              <a:rPr lang="en-GB" sz="2000" dirty="0">
                <a:solidFill>
                  <a:schemeClr val="bg1">
                    <a:lumMod val="75000"/>
                  </a:schemeClr>
                </a:solidFill>
              </a:rPr>
              <a:t>Analysis</a:t>
            </a:r>
          </a:p>
          <a:p>
            <a:pPr marL="342900" indent="-342900">
              <a:buAutoNum type="arabicPeriod"/>
            </a:pPr>
            <a:r>
              <a:rPr lang="en-GB" sz="2000" dirty="0">
                <a:solidFill>
                  <a:schemeClr val="bg1">
                    <a:lumMod val="75000"/>
                  </a:schemeClr>
                </a:solidFill>
              </a:rPr>
              <a:t>Communication</a:t>
            </a:r>
          </a:p>
        </p:txBody>
      </p:sp>
      <p:pic>
        <p:nvPicPr>
          <p:cNvPr id="2" name="Picture 1" descr="An image of a golden retriever dog with a newspaper in its mouth. "/>
          <p:cNvPicPr>
            <a:picLocks noChangeAspect="1"/>
          </p:cNvPicPr>
          <p:nvPr/>
        </p:nvPicPr>
        <p:blipFill rotWithShape="1">
          <a:blip r:embed="rId3">
            <a:extLst>
              <a:ext uri="{28A0092B-C50C-407E-A947-70E740481C1C}">
                <a14:useLocalDpi xmlns:a14="http://schemas.microsoft.com/office/drawing/2010/main" val="0"/>
              </a:ext>
            </a:extLst>
          </a:blip>
          <a:srcRect t="9066" b="16425"/>
          <a:stretch/>
        </p:blipFill>
        <p:spPr>
          <a:xfrm>
            <a:off x="5239792" y="1368071"/>
            <a:ext cx="4896544" cy="2736304"/>
          </a:xfrm>
          <a:prstGeom prst="rect">
            <a:avLst/>
          </a:prstGeom>
        </p:spPr>
      </p:pic>
      <p:sp>
        <p:nvSpPr>
          <p:cNvPr id="5" name="TextBox 4"/>
          <p:cNvSpPr txBox="1"/>
          <p:nvPr/>
        </p:nvSpPr>
        <p:spPr>
          <a:xfrm>
            <a:off x="5142281" y="4347293"/>
            <a:ext cx="6487574" cy="1631216"/>
          </a:xfrm>
          <a:prstGeom prst="rect">
            <a:avLst/>
          </a:prstGeom>
          <a:noFill/>
        </p:spPr>
        <p:txBody>
          <a:bodyPr wrap="square" rtlCol="0">
            <a:spAutoFit/>
          </a:bodyPr>
          <a:lstStyle/>
          <a:p>
            <a:r>
              <a:rPr lang="en-GB" sz="2000" dirty="0"/>
              <a:t>SEARCH</a:t>
            </a:r>
            <a:br>
              <a:rPr lang="en-GB" sz="2000" dirty="0"/>
            </a:br>
            <a:r>
              <a:rPr lang="en-GB" sz="2000" dirty="0"/>
              <a:t>Source = MANCHESTER EVENING NEWS</a:t>
            </a:r>
          </a:p>
          <a:p>
            <a:r>
              <a:rPr lang="en-GB" sz="2000" dirty="0"/>
              <a:t>Date = 01/01/1970 to 31/12/2021</a:t>
            </a:r>
          </a:p>
          <a:p>
            <a:r>
              <a:rPr lang="en-GB" sz="2000" dirty="0"/>
              <a:t>Keywords = “rail” AND “electrification” AND</a:t>
            </a:r>
          </a:p>
          <a:p>
            <a:r>
              <a:rPr lang="en-GB" sz="2000" dirty="0"/>
              <a:t>                    “north” AND “England”</a:t>
            </a:r>
          </a:p>
        </p:txBody>
      </p:sp>
    </p:spTree>
    <p:extLst>
      <p:ext uri="{BB962C8B-B14F-4D97-AF65-F5344CB8AC3E}">
        <p14:creationId xmlns:p14="http://schemas.microsoft.com/office/powerpoint/2010/main" val="28199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in four steps - 2</a:t>
            </a:r>
          </a:p>
        </p:txBody>
      </p:sp>
      <p:sp>
        <p:nvSpPr>
          <p:cNvPr id="9" name="Content Placeholder 8"/>
          <p:cNvSpPr>
            <a:spLocks noGrp="1"/>
          </p:cNvSpPr>
          <p:nvPr>
            <p:ph type="body" sz="quarter" idx="13"/>
          </p:nvPr>
        </p:nvSpPr>
        <p:spPr/>
        <p:txBody>
          <a:bodyPr>
            <a:normAutofit/>
          </a:bodyPr>
          <a:lstStyle/>
          <a:p>
            <a:pPr marL="342900" indent="-342900">
              <a:buAutoNum type="arabicPeriod"/>
            </a:pPr>
            <a:r>
              <a:rPr lang="en-GB" sz="2000" dirty="0">
                <a:solidFill>
                  <a:schemeClr val="bg1">
                    <a:lumMod val="75000"/>
                  </a:schemeClr>
                </a:solidFill>
              </a:rPr>
              <a:t>Retrieval </a:t>
            </a:r>
          </a:p>
          <a:p>
            <a:pPr marL="342900" indent="-342900">
              <a:buAutoNum type="arabicPeriod"/>
            </a:pPr>
            <a:r>
              <a:rPr lang="en-GB" sz="2000" dirty="0"/>
              <a:t>Processing</a:t>
            </a:r>
          </a:p>
          <a:p>
            <a:pPr marL="342900" indent="-342900">
              <a:buAutoNum type="arabicPeriod"/>
            </a:pPr>
            <a:r>
              <a:rPr lang="en-GB" sz="2000" dirty="0">
                <a:solidFill>
                  <a:schemeClr val="bg1">
                    <a:lumMod val="75000"/>
                  </a:schemeClr>
                </a:solidFill>
              </a:rPr>
              <a:t>Analysis</a:t>
            </a:r>
          </a:p>
          <a:p>
            <a:pPr marL="342900" indent="-342900">
              <a:buFont typeface="Arial" pitchFamily="34" charset="0"/>
              <a:buAutoNum type="arabicPeriod"/>
            </a:pPr>
            <a:r>
              <a:rPr lang="en-GB" sz="2000" dirty="0">
                <a:solidFill>
                  <a:schemeClr val="bg1">
                    <a:lumMod val="75000"/>
                  </a:schemeClr>
                </a:solidFill>
              </a:rPr>
              <a:t>Communication</a:t>
            </a:r>
          </a:p>
          <a:p>
            <a:pPr marL="0" indent="0">
              <a:buNone/>
            </a:pPr>
            <a:endParaRPr lang="en-GB" sz="2000" dirty="0">
              <a:solidFill>
                <a:schemeClr val="bg1">
                  <a:lumMod val="75000"/>
                </a:schemeClr>
              </a:solidFill>
            </a:endParaRPr>
          </a:p>
        </p:txBody>
      </p:sp>
      <p:pic>
        <p:nvPicPr>
          <p:cNvPr id="3" name="Picture 2" descr="A cartoon image of a robot surrounded by lots of icons such as pencils, punctuation marks, lightbulbs, clouds and brains.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872" y="1168238"/>
            <a:ext cx="3979369" cy="2476786"/>
          </a:xfrm>
          <a:prstGeom prst="rect">
            <a:avLst/>
          </a:prstGeom>
        </p:spPr>
      </p:pic>
      <p:sp>
        <p:nvSpPr>
          <p:cNvPr id="5" name="TextBox 4"/>
          <p:cNvSpPr txBox="1"/>
          <p:nvPr/>
        </p:nvSpPr>
        <p:spPr>
          <a:xfrm>
            <a:off x="2892830" y="3817554"/>
            <a:ext cx="8345986" cy="400110"/>
          </a:xfrm>
          <a:prstGeom prst="rect">
            <a:avLst/>
          </a:prstGeom>
          <a:noFill/>
        </p:spPr>
        <p:txBody>
          <a:bodyPr wrap="square" rtlCol="0">
            <a:spAutoFit/>
          </a:bodyPr>
          <a:lstStyle/>
          <a:p>
            <a:r>
              <a:rPr lang="en-GB" sz="2000" dirty="0"/>
              <a:t>Raw data  - - - &gt; 1 file/row/database entry per tweet/document/webpage</a:t>
            </a:r>
          </a:p>
        </p:txBody>
      </p:sp>
      <p:sp>
        <p:nvSpPr>
          <p:cNvPr id="6" name="TextBox 5"/>
          <p:cNvSpPr txBox="1"/>
          <p:nvPr/>
        </p:nvSpPr>
        <p:spPr>
          <a:xfrm>
            <a:off x="2892830" y="4349165"/>
            <a:ext cx="8345985" cy="1015663"/>
          </a:xfrm>
          <a:prstGeom prst="rect">
            <a:avLst/>
          </a:prstGeom>
          <a:noFill/>
        </p:spPr>
        <p:txBody>
          <a:bodyPr wrap="square" rtlCol="0">
            <a:spAutoFit/>
          </a:bodyPr>
          <a:lstStyle/>
          <a:p>
            <a:r>
              <a:rPr lang="en-GB" sz="2000" dirty="0"/>
              <a:t>Basic NLP – correct spelling, </a:t>
            </a:r>
          </a:p>
          <a:p>
            <a:r>
              <a:rPr lang="en-GB" sz="2000" dirty="0"/>
              <a:t>                     remove capitalisation, </a:t>
            </a:r>
          </a:p>
          <a:p>
            <a:r>
              <a:rPr lang="en-GB" sz="2000" dirty="0"/>
              <a:t>                     substitute acronyms or alternate references</a:t>
            </a:r>
          </a:p>
        </p:txBody>
      </p:sp>
      <p:sp>
        <p:nvSpPr>
          <p:cNvPr id="7" name="TextBox 6"/>
          <p:cNvSpPr txBox="1"/>
          <p:nvPr/>
        </p:nvSpPr>
        <p:spPr>
          <a:xfrm>
            <a:off x="2892830" y="5357426"/>
            <a:ext cx="8345985" cy="1015663"/>
          </a:xfrm>
          <a:prstGeom prst="rect">
            <a:avLst/>
          </a:prstGeom>
          <a:noFill/>
        </p:spPr>
        <p:txBody>
          <a:bodyPr wrap="square" rtlCol="0">
            <a:spAutoFit/>
          </a:bodyPr>
          <a:lstStyle/>
          <a:p>
            <a:r>
              <a:rPr lang="en-GB" sz="2000" dirty="0"/>
              <a:t>More  NLP – classify words by grammatical category, </a:t>
            </a:r>
          </a:p>
          <a:p>
            <a:r>
              <a:rPr lang="en-GB" sz="2000" dirty="0"/>
              <a:t>                     disambiguate meaning by context,</a:t>
            </a:r>
          </a:p>
          <a:p>
            <a:r>
              <a:rPr lang="en-GB" sz="2000" dirty="0"/>
              <a:t>                     parse sentences and mark up structure</a:t>
            </a:r>
          </a:p>
        </p:txBody>
      </p:sp>
    </p:spTree>
    <p:extLst>
      <p:ext uri="{BB962C8B-B14F-4D97-AF65-F5344CB8AC3E}">
        <p14:creationId xmlns:p14="http://schemas.microsoft.com/office/powerpoint/2010/main" val="19658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in four steps - 3</a:t>
            </a:r>
          </a:p>
        </p:txBody>
      </p:sp>
      <p:sp>
        <p:nvSpPr>
          <p:cNvPr id="9" name="Content Placeholder 8"/>
          <p:cNvSpPr>
            <a:spLocks noGrp="1"/>
          </p:cNvSpPr>
          <p:nvPr>
            <p:ph type="body" sz="quarter" idx="13"/>
          </p:nvPr>
        </p:nvSpPr>
        <p:spPr/>
        <p:txBody>
          <a:bodyPr>
            <a:normAutofit/>
          </a:bodyPr>
          <a:lstStyle/>
          <a:p>
            <a:pPr marL="342900" indent="-342900">
              <a:buAutoNum type="arabicPeriod"/>
            </a:pPr>
            <a:r>
              <a:rPr lang="en-GB" sz="2000" dirty="0">
                <a:solidFill>
                  <a:schemeClr val="bg1">
                    <a:lumMod val="75000"/>
                  </a:schemeClr>
                </a:solidFill>
              </a:rPr>
              <a:t>Retrieval </a:t>
            </a:r>
          </a:p>
          <a:p>
            <a:pPr marL="342900" indent="-342900">
              <a:buAutoNum type="arabicPeriod"/>
            </a:pPr>
            <a:r>
              <a:rPr lang="en-GB" sz="2000" dirty="0">
                <a:solidFill>
                  <a:schemeClr val="bg1">
                    <a:lumMod val="75000"/>
                  </a:schemeClr>
                </a:solidFill>
              </a:rPr>
              <a:t>Processing</a:t>
            </a:r>
          </a:p>
          <a:p>
            <a:pPr marL="342900" indent="-342900">
              <a:buAutoNum type="arabicPeriod"/>
            </a:pPr>
            <a:r>
              <a:rPr lang="en-GB" sz="2000" dirty="0"/>
              <a:t>Analysis</a:t>
            </a:r>
          </a:p>
          <a:p>
            <a:pPr marL="342900" indent="-342900">
              <a:buFont typeface="Arial" pitchFamily="34" charset="0"/>
              <a:buAutoNum type="arabicPeriod"/>
            </a:pPr>
            <a:r>
              <a:rPr lang="en-GB" sz="2000" dirty="0">
                <a:solidFill>
                  <a:schemeClr val="bg1">
                    <a:lumMod val="75000"/>
                  </a:schemeClr>
                </a:solidFill>
              </a:rPr>
              <a:t>Communication</a:t>
            </a:r>
          </a:p>
          <a:p>
            <a:pPr marL="342900" indent="-342900">
              <a:buAutoNum type="arabicPeriod"/>
            </a:pPr>
            <a:endParaRPr lang="en-GB" sz="2000" dirty="0">
              <a:solidFill>
                <a:schemeClr val="bg1">
                  <a:lumMod val="75000"/>
                </a:schemeClr>
              </a:solidFill>
            </a:endParaRPr>
          </a:p>
        </p:txBody>
      </p:sp>
      <p:pic>
        <p:nvPicPr>
          <p:cNvPr id="3" name="Picture 2" descr="A cartoon image of a robot arm picking one lightbulb out from a row of several other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784" y="1509696"/>
            <a:ext cx="4347552" cy="2666499"/>
          </a:xfrm>
          <a:prstGeom prst="rect">
            <a:avLst/>
          </a:prstGeom>
        </p:spPr>
      </p:pic>
      <p:sp>
        <p:nvSpPr>
          <p:cNvPr id="5" name="TextBox 4"/>
          <p:cNvSpPr txBox="1"/>
          <p:nvPr/>
        </p:nvSpPr>
        <p:spPr>
          <a:xfrm>
            <a:off x="4694914" y="4366280"/>
            <a:ext cx="6487574" cy="400110"/>
          </a:xfrm>
          <a:prstGeom prst="rect">
            <a:avLst/>
          </a:prstGeom>
          <a:noFill/>
        </p:spPr>
        <p:txBody>
          <a:bodyPr wrap="square" rtlCol="0">
            <a:spAutoFit/>
          </a:bodyPr>
          <a:lstStyle/>
          <a:p>
            <a:r>
              <a:rPr lang="en-GB" sz="2000" dirty="0"/>
              <a:t>(Relative) word counts</a:t>
            </a:r>
          </a:p>
        </p:txBody>
      </p:sp>
      <p:sp>
        <p:nvSpPr>
          <p:cNvPr id="6" name="TextBox 5"/>
          <p:cNvSpPr txBox="1"/>
          <p:nvPr/>
        </p:nvSpPr>
        <p:spPr>
          <a:xfrm>
            <a:off x="4694914" y="4717028"/>
            <a:ext cx="6487574" cy="400110"/>
          </a:xfrm>
          <a:prstGeom prst="rect">
            <a:avLst/>
          </a:prstGeom>
          <a:noFill/>
        </p:spPr>
        <p:txBody>
          <a:bodyPr wrap="square" rtlCol="0">
            <a:spAutoFit/>
          </a:bodyPr>
          <a:lstStyle/>
          <a:p>
            <a:r>
              <a:rPr lang="en-GB" sz="2000" dirty="0"/>
              <a:t>Equivalency suggestions</a:t>
            </a:r>
          </a:p>
        </p:txBody>
      </p:sp>
      <p:sp>
        <p:nvSpPr>
          <p:cNvPr id="7" name="TextBox 6"/>
          <p:cNvSpPr txBox="1"/>
          <p:nvPr/>
        </p:nvSpPr>
        <p:spPr>
          <a:xfrm>
            <a:off x="4694914" y="5077068"/>
            <a:ext cx="6487574" cy="400110"/>
          </a:xfrm>
          <a:prstGeom prst="rect">
            <a:avLst/>
          </a:prstGeom>
          <a:noFill/>
        </p:spPr>
        <p:txBody>
          <a:bodyPr wrap="square" rtlCol="0">
            <a:spAutoFit/>
          </a:bodyPr>
          <a:lstStyle/>
          <a:p>
            <a:r>
              <a:rPr lang="en-GB" sz="2000" dirty="0"/>
              <a:t>Relationship discovery</a:t>
            </a:r>
          </a:p>
        </p:txBody>
      </p:sp>
      <p:sp>
        <p:nvSpPr>
          <p:cNvPr id="10" name="TextBox 9"/>
          <p:cNvSpPr txBox="1"/>
          <p:nvPr/>
        </p:nvSpPr>
        <p:spPr>
          <a:xfrm>
            <a:off x="4694914" y="5437108"/>
            <a:ext cx="6487574" cy="400110"/>
          </a:xfrm>
          <a:prstGeom prst="rect">
            <a:avLst/>
          </a:prstGeom>
          <a:noFill/>
        </p:spPr>
        <p:txBody>
          <a:bodyPr wrap="square" rtlCol="0">
            <a:spAutoFit/>
          </a:bodyPr>
          <a:lstStyle/>
          <a:p>
            <a:r>
              <a:rPr lang="en-GB" sz="2000" dirty="0"/>
              <a:t>Automatic categorisation</a:t>
            </a:r>
          </a:p>
        </p:txBody>
      </p:sp>
      <p:sp>
        <p:nvSpPr>
          <p:cNvPr id="11" name="TextBox 10"/>
          <p:cNvSpPr txBox="1"/>
          <p:nvPr/>
        </p:nvSpPr>
        <p:spPr>
          <a:xfrm>
            <a:off x="4694914" y="5837218"/>
            <a:ext cx="6487574" cy="400110"/>
          </a:xfrm>
          <a:prstGeom prst="rect">
            <a:avLst/>
          </a:prstGeom>
          <a:noFill/>
        </p:spPr>
        <p:txBody>
          <a:bodyPr wrap="square" rtlCol="0">
            <a:spAutoFit/>
          </a:bodyPr>
          <a:lstStyle/>
          <a:p>
            <a:r>
              <a:rPr lang="en-GB" sz="2000" dirty="0"/>
              <a:t>Prediction</a:t>
            </a:r>
          </a:p>
        </p:txBody>
      </p:sp>
    </p:spTree>
    <p:extLst>
      <p:ext uri="{BB962C8B-B14F-4D97-AF65-F5344CB8AC3E}">
        <p14:creationId xmlns:p14="http://schemas.microsoft.com/office/powerpoint/2010/main" val="257470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in four steps - 4</a:t>
            </a:r>
          </a:p>
        </p:txBody>
      </p:sp>
      <p:sp>
        <p:nvSpPr>
          <p:cNvPr id="9" name="Content Placeholder 8"/>
          <p:cNvSpPr>
            <a:spLocks noGrp="1"/>
          </p:cNvSpPr>
          <p:nvPr>
            <p:ph type="body" sz="quarter" idx="13"/>
          </p:nvPr>
        </p:nvSpPr>
        <p:spPr/>
        <p:txBody>
          <a:bodyPr>
            <a:normAutofit/>
          </a:bodyPr>
          <a:lstStyle/>
          <a:p>
            <a:pPr marL="342900" indent="-342900">
              <a:buAutoNum type="arabicPeriod"/>
            </a:pPr>
            <a:r>
              <a:rPr lang="en-GB" sz="2000" dirty="0">
                <a:solidFill>
                  <a:schemeClr val="bg1">
                    <a:lumMod val="75000"/>
                  </a:schemeClr>
                </a:solidFill>
              </a:rPr>
              <a:t>Retrieval </a:t>
            </a:r>
          </a:p>
          <a:p>
            <a:pPr marL="342900" indent="-342900">
              <a:buAutoNum type="arabicPeriod"/>
            </a:pPr>
            <a:r>
              <a:rPr lang="en-GB" sz="2000" dirty="0">
                <a:solidFill>
                  <a:schemeClr val="bg1">
                    <a:lumMod val="75000"/>
                  </a:schemeClr>
                </a:solidFill>
              </a:rPr>
              <a:t>Processing</a:t>
            </a:r>
          </a:p>
          <a:p>
            <a:pPr marL="342900" indent="-342900">
              <a:buAutoNum type="arabicPeriod"/>
            </a:pPr>
            <a:r>
              <a:rPr lang="en-GB" sz="2000" dirty="0">
                <a:solidFill>
                  <a:schemeClr val="bg1">
                    <a:lumMod val="75000"/>
                  </a:schemeClr>
                </a:solidFill>
              </a:rPr>
              <a:t>Analysis</a:t>
            </a:r>
          </a:p>
          <a:p>
            <a:pPr marL="342900" indent="-342900">
              <a:buAutoNum type="arabicPeriod"/>
            </a:pPr>
            <a:r>
              <a:rPr lang="en-GB" sz="2000" dirty="0"/>
              <a:t>Communication</a:t>
            </a:r>
          </a:p>
        </p:txBody>
      </p:sp>
      <p:pic>
        <p:nvPicPr>
          <p:cNvPr id="3" name="Picture 2" descr="A cartoon image of a person working at a desk surrounded by lots of graphical depictions of data including pie charts, histograms and line graph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1213499"/>
            <a:ext cx="4020090" cy="2680060"/>
          </a:xfrm>
          <a:prstGeom prst="rect">
            <a:avLst/>
          </a:prstGeom>
        </p:spPr>
      </p:pic>
      <p:pic>
        <p:nvPicPr>
          <p:cNvPr id="5" name="Picture 4" descr="A word cloud in the shape of the USA made up of many words, the most prominent being awesome, inspiring, hopeful, liar, great, powerful, progressive and crap.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294" y="3645024"/>
            <a:ext cx="4709405" cy="3139603"/>
          </a:xfrm>
          <a:prstGeom prst="rect">
            <a:avLst/>
          </a:prstGeom>
        </p:spPr>
      </p:pic>
      <p:sp>
        <p:nvSpPr>
          <p:cNvPr id="6" name="Smiley Face 5">
            <a:extLst>
              <a:ext uri="{C183D7F6-B498-43B3-948B-1728B52AA6E4}">
                <adec:decorative xmlns:adec="http://schemas.microsoft.com/office/drawing/2017/decorative" val="1"/>
              </a:ext>
            </a:extLst>
          </p:cNvPr>
          <p:cNvSpPr/>
          <p:nvPr/>
        </p:nvSpPr>
        <p:spPr>
          <a:xfrm>
            <a:off x="3801195" y="5670598"/>
            <a:ext cx="278581" cy="278682"/>
          </a:xfrm>
          <a:prstGeom prst="smileyFac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798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5028-DC9A-3817-367B-B141512635A5}"/>
              </a:ext>
            </a:extLst>
          </p:cNvPr>
          <p:cNvSpPr>
            <a:spLocks noGrp="1"/>
          </p:cNvSpPr>
          <p:nvPr>
            <p:ph type="title"/>
          </p:nvPr>
        </p:nvSpPr>
        <p:spPr/>
        <p:txBody>
          <a:bodyPr/>
          <a:lstStyle/>
          <a:p>
            <a:r>
              <a:rPr lang="en-GB" dirty="0"/>
              <a:t>Which of these steps do you have the most experience with?</a:t>
            </a:r>
          </a:p>
        </p:txBody>
      </p:sp>
      <p:pic>
        <p:nvPicPr>
          <p:cNvPr id="5" name="Picture 4" descr="Of the 20 respondents to the poll, 3 report having most experience with retrieval, 4 with processing, 8 with analysis, 1 with communication and 1 responded with &quot;Wait, what?&quot;. ">
            <a:extLst>
              <a:ext uri="{FF2B5EF4-FFF2-40B4-BE49-F238E27FC236}">
                <a16:creationId xmlns:a16="http://schemas.microsoft.com/office/drawing/2014/main" id="{17B25EC8-9DF0-853B-B6BF-7E49C72F7F86}"/>
              </a:ext>
            </a:extLst>
          </p:cNvPr>
          <p:cNvPicPr>
            <a:picLocks noChangeAspect="1"/>
          </p:cNvPicPr>
          <p:nvPr/>
        </p:nvPicPr>
        <p:blipFill rotWithShape="1">
          <a:blip r:embed="rId2">
            <a:extLst>
              <a:ext uri="{28A0092B-C50C-407E-A947-70E740481C1C}">
                <a14:useLocalDpi xmlns:a14="http://schemas.microsoft.com/office/drawing/2010/main" val="0"/>
              </a:ext>
            </a:extLst>
          </a:blip>
          <a:srcRect t="25850"/>
          <a:stretch/>
        </p:blipFill>
        <p:spPr>
          <a:xfrm>
            <a:off x="0" y="1772816"/>
            <a:ext cx="12192000" cy="5085184"/>
          </a:xfrm>
          <a:prstGeom prst="rect">
            <a:avLst/>
          </a:prstGeom>
        </p:spPr>
      </p:pic>
    </p:spTree>
    <p:extLst>
      <p:ext uri="{BB962C8B-B14F-4D97-AF65-F5344CB8AC3E}">
        <p14:creationId xmlns:p14="http://schemas.microsoft.com/office/powerpoint/2010/main" val="812638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GB" sz="2700" dirty="0"/>
              <a:t>Text-mining Pros and Cons</a:t>
            </a:r>
            <a:br>
              <a:rPr lang="en-GB" sz="2700" dirty="0"/>
            </a:br>
            <a:endParaRPr lang="en-GB" sz="2700" dirty="0"/>
          </a:p>
        </p:txBody>
      </p:sp>
      <p:sp>
        <p:nvSpPr>
          <p:cNvPr id="9" name="Content Placeholder 8"/>
          <p:cNvSpPr>
            <a:spLocks noGrp="1"/>
          </p:cNvSpPr>
          <p:nvPr>
            <p:ph type="body" sz="quarter" idx="13"/>
          </p:nvPr>
        </p:nvSpPr>
        <p:spPr/>
        <p:txBody>
          <a:bodyPr>
            <a:normAutofit fontScale="92500" lnSpcReduction="20000"/>
          </a:bodyPr>
          <a:lstStyle/>
          <a:p>
            <a:r>
              <a:rPr lang="en-GB" sz="2400" dirty="0"/>
              <a:t>Pros:</a:t>
            </a:r>
          </a:p>
          <a:p>
            <a:pPr lvl="1"/>
            <a:r>
              <a:rPr lang="en-GB" sz="2400" dirty="0"/>
              <a:t>Large scale approach to difficult stuff</a:t>
            </a:r>
          </a:p>
          <a:p>
            <a:pPr lvl="1"/>
            <a:r>
              <a:rPr lang="en-GB" sz="2400" dirty="0"/>
              <a:t>Can see detail of sub-groups</a:t>
            </a:r>
          </a:p>
          <a:p>
            <a:pPr lvl="1"/>
            <a:r>
              <a:rPr lang="en-GB" sz="2400" dirty="0"/>
              <a:t>Novel application </a:t>
            </a:r>
          </a:p>
          <a:p>
            <a:pPr lvl="1"/>
            <a:endParaRPr lang="en-GB" sz="2400" dirty="0"/>
          </a:p>
          <a:p>
            <a:r>
              <a:rPr lang="en-GB" sz="2400" dirty="0"/>
              <a:t>Cons:</a:t>
            </a:r>
          </a:p>
          <a:p>
            <a:pPr lvl="1"/>
            <a:r>
              <a:rPr lang="en-GB" sz="2400" dirty="0"/>
              <a:t>Needs a large corpus </a:t>
            </a:r>
          </a:p>
          <a:p>
            <a:pPr lvl="1"/>
            <a:r>
              <a:rPr lang="en-GB" sz="2400" dirty="0"/>
              <a:t>May need a lot of manually created training data</a:t>
            </a:r>
          </a:p>
          <a:p>
            <a:pPr lvl="1"/>
            <a:r>
              <a:rPr lang="en-GB" sz="2400" dirty="0"/>
              <a:t>Lack of human interaction or supervision</a:t>
            </a:r>
          </a:p>
          <a:p>
            <a:pPr lvl="1"/>
            <a:r>
              <a:rPr lang="en-GB" sz="2400" dirty="0"/>
              <a:t>Unclear what questions it can/cannot address</a:t>
            </a:r>
          </a:p>
          <a:p>
            <a:pPr lvl="1"/>
            <a:r>
              <a:rPr lang="en-GB" sz="2400" dirty="0"/>
              <a:t>Lops off a bunch of structure or information that is hard to capture/amplify</a:t>
            </a:r>
          </a:p>
        </p:txBody>
      </p:sp>
    </p:spTree>
    <p:extLst>
      <p:ext uri="{BB962C8B-B14F-4D97-AF65-F5344CB8AC3E}">
        <p14:creationId xmlns:p14="http://schemas.microsoft.com/office/powerpoint/2010/main" val="198416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a:t>
            </a:r>
            <a:r>
              <a:rPr lang="en-GB" sz="3600" dirty="0"/>
              <a:t>&amp;A Interaction in this workshop</a:t>
            </a:r>
          </a:p>
        </p:txBody>
      </p:sp>
      <p:sp>
        <p:nvSpPr>
          <p:cNvPr id="3" name="Text Placeholder 2"/>
          <p:cNvSpPr>
            <a:spLocks noGrp="1"/>
          </p:cNvSpPr>
          <p:nvPr>
            <p:ph type="body" sz="quarter" idx="13"/>
          </p:nvPr>
        </p:nvSpPr>
        <p:spPr/>
        <p:txBody>
          <a:bodyPr>
            <a:normAutofit/>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a:p>
            <a:r>
              <a:rPr lang="en-GB" sz="2400" dirty="0">
                <a:latin typeface="+mn-lt"/>
                <a:cs typeface="Arial" panose="020B0604020202020204" pitchFamily="34" charset="0"/>
              </a:rPr>
              <a:t>At any point, you can ask or upvote questions for me, the workshop host, in the Zoom Q&amp;A. </a:t>
            </a:r>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3</a:t>
            </a:fld>
            <a:endParaRPr lang="en-US"/>
          </a:p>
        </p:txBody>
      </p:sp>
      <p:pic>
        <p:nvPicPr>
          <p:cNvPr id="5" name="Google Shape;70;p15">
            <a:extLst>
              <a:ext uri="{FF2B5EF4-FFF2-40B4-BE49-F238E27FC236}">
                <a16:creationId xmlns:a16="http://schemas.microsoft.com/office/drawing/2014/main" id="{C3C567E6-8AF1-DECF-F52E-AFEAD6B687BE}"/>
              </a:ext>
              <a:ext uri="{C183D7F6-B498-43B3-948B-1728B52AA6E4}">
                <adec:decorative xmlns:adec="http://schemas.microsoft.com/office/drawing/2017/decorative" val="1"/>
              </a:ext>
            </a:extLst>
          </p:cNvPr>
          <p:cNvPicPr preferRelativeResize="0"/>
          <p:nvPr/>
        </p:nvPicPr>
        <p:blipFill rotWithShape="1">
          <a:blip r:embed="rId2">
            <a:alphaModFix/>
          </a:blip>
          <a:srcRect l="27110" t="57648" r="15235"/>
          <a:stretch/>
        </p:blipFill>
        <p:spPr>
          <a:xfrm>
            <a:off x="2510118" y="3661410"/>
            <a:ext cx="5293360" cy="28304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5667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Let’s focus on steps 2 and 3</a:t>
            </a:r>
          </a:p>
        </p:txBody>
      </p:sp>
      <p:grpSp>
        <p:nvGrpSpPr>
          <p:cNvPr id="2" name="Group 1" descr="A visual depiction of the four steps in order, with arrows showing that each step proceeds to the next but that analysis and processing may iterate so that the steps can go around in loops. ">
            <a:extLst>
              <a:ext uri="{FF2B5EF4-FFF2-40B4-BE49-F238E27FC236}">
                <a16:creationId xmlns:a16="http://schemas.microsoft.com/office/drawing/2014/main" id="{330133F6-F930-7F13-25AB-CAD10F39B420}"/>
              </a:ext>
            </a:extLst>
          </p:cNvPr>
          <p:cNvGrpSpPr/>
          <p:nvPr/>
        </p:nvGrpSpPr>
        <p:grpSpPr>
          <a:xfrm>
            <a:off x="119336" y="1412776"/>
            <a:ext cx="11937955" cy="2160240"/>
            <a:chOff x="119336" y="1412776"/>
            <a:chExt cx="11937955" cy="2160240"/>
          </a:xfrm>
        </p:grpSpPr>
        <p:sp>
          <p:nvSpPr>
            <p:cNvPr id="4" name="Rectangle: Rounded Corners 3">
              <a:extLst>
                <a:ext uri="{FF2B5EF4-FFF2-40B4-BE49-F238E27FC236}">
                  <a16:creationId xmlns:a16="http://schemas.microsoft.com/office/drawing/2014/main" id="{01FE39C9-4880-483E-A8A9-9B30344A2145}"/>
                </a:ext>
                <a:ext uri="{C183D7F6-B498-43B3-948B-1728B52AA6E4}">
                  <adec:decorative xmlns:adec="http://schemas.microsoft.com/office/drawing/2017/decorative" val="1"/>
                </a:ext>
              </a:extLst>
            </p:cNvPr>
            <p:cNvSpPr/>
            <p:nvPr/>
          </p:nvSpPr>
          <p:spPr>
            <a:xfrm>
              <a:off x="119336" y="1412776"/>
              <a:ext cx="1793213" cy="1143000"/>
            </a:xfrm>
            <a:prstGeom prst="round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solidFill>
                    <a:schemeClr val="accent6">
                      <a:lumMod val="50000"/>
                    </a:schemeClr>
                  </a:solidFill>
                </a:rPr>
                <a:t>Retrieval </a:t>
              </a:r>
            </a:p>
          </p:txBody>
        </p:sp>
        <p:sp>
          <p:nvSpPr>
            <p:cNvPr id="5" name="Arrow: Right 4">
              <a:extLst>
                <a:ext uri="{FF2B5EF4-FFF2-40B4-BE49-F238E27FC236}">
                  <a16:creationId xmlns:a16="http://schemas.microsoft.com/office/drawing/2014/main" id="{3DC92E07-3E9E-42BF-BEBD-76BF448EE917}"/>
                </a:ext>
                <a:ext uri="{C183D7F6-B498-43B3-948B-1728B52AA6E4}">
                  <adec:decorative xmlns:adec="http://schemas.microsoft.com/office/drawing/2017/decorative" val="1"/>
                </a:ext>
              </a:extLst>
            </p:cNvPr>
            <p:cNvSpPr/>
            <p:nvPr/>
          </p:nvSpPr>
          <p:spPr>
            <a:xfrm>
              <a:off x="1983158" y="1552228"/>
              <a:ext cx="736852" cy="864096"/>
            </a:xfrm>
            <a:prstGeom prst="rightArrow">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9AD6F14B-158E-458B-9AB6-3AC0F387DD62}"/>
                </a:ext>
                <a:ext uri="{C183D7F6-B498-43B3-948B-1728B52AA6E4}">
                  <adec:decorative xmlns:adec="http://schemas.microsoft.com/office/drawing/2017/decorative" val="1"/>
                </a:ext>
              </a:extLst>
            </p:cNvPr>
            <p:cNvSpPr/>
            <p:nvPr/>
          </p:nvSpPr>
          <p:spPr>
            <a:xfrm>
              <a:off x="2855640" y="1412776"/>
              <a:ext cx="2161637" cy="1143000"/>
            </a:xfrm>
            <a:prstGeom prst="round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solidFill>
                    <a:schemeClr val="accent6">
                      <a:lumMod val="50000"/>
                    </a:schemeClr>
                  </a:solidFill>
                </a:rPr>
                <a:t>Processing </a:t>
              </a:r>
            </a:p>
          </p:txBody>
        </p:sp>
        <p:sp>
          <p:nvSpPr>
            <p:cNvPr id="10" name="Arrow: Right 9">
              <a:extLst>
                <a:ext uri="{FF2B5EF4-FFF2-40B4-BE49-F238E27FC236}">
                  <a16:creationId xmlns:a16="http://schemas.microsoft.com/office/drawing/2014/main" id="{AF25E943-2251-47B2-9CFF-5B0F5596B62E}"/>
                </a:ext>
                <a:ext uri="{C183D7F6-B498-43B3-948B-1728B52AA6E4}">
                  <adec:decorative xmlns:adec="http://schemas.microsoft.com/office/drawing/2017/decorative" val="1"/>
                </a:ext>
              </a:extLst>
            </p:cNvPr>
            <p:cNvSpPr/>
            <p:nvPr/>
          </p:nvSpPr>
          <p:spPr>
            <a:xfrm>
              <a:off x="5087888" y="1552228"/>
              <a:ext cx="785099" cy="864096"/>
            </a:xfrm>
            <a:prstGeom prst="rightArrow">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CAD020C2-C75F-4977-8A73-813757269315}"/>
                </a:ext>
                <a:ext uri="{C183D7F6-B498-43B3-948B-1728B52AA6E4}">
                  <adec:decorative xmlns:adec="http://schemas.microsoft.com/office/drawing/2017/decorative" val="1"/>
                </a:ext>
              </a:extLst>
            </p:cNvPr>
            <p:cNvSpPr/>
            <p:nvPr/>
          </p:nvSpPr>
          <p:spPr>
            <a:xfrm>
              <a:off x="5951984" y="1412776"/>
              <a:ext cx="2019018" cy="1143000"/>
            </a:xfrm>
            <a:prstGeom prst="round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solidFill>
                    <a:schemeClr val="accent6">
                      <a:lumMod val="50000"/>
                    </a:schemeClr>
                  </a:solidFill>
                </a:rPr>
                <a:t>Analysis </a:t>
              </a:r>
            </a:p>
          </p:txBody>
        </p:sp>
        <p:sp>
          <p:nvSpPr>
            <p:cNvPr id="12" name="Arrow: Right 11">
              <a:extLst>
                <a:ext uri="{FF2B5EF4-FFF2-40B4-BE49-F238E27FC236}">
                  <a16:creationId xmlns:a16="http://schemas.microsoft.com/office/drawing/2014/main" id="{390B2AB5-A10F-4458-BB2B-A7C39125EC3F}"/>
                </a:ext>
                <a:ext uri="{C183D7F6-B498-43B3-948B-1728B52AA6E4}">
                  <adec:decorative xmlns:adec="http://schemas.microsoft.com/office/drawing/2017/decorative" val="1"/>
                </a:ext>
              </a:extLst>
            </p:cNvPr>
            <p:cNvSpPr/>
            <p:nvPr/>
          </p:nvSpPr>
          <p:spPr>
            <a:xfrm>
              <a:off x="8184232" y="1552228"/>
              <a:ext cx="720080" cy="864096"/>
            </a:xfrm>
            <a:prstGeom prst="rightArrow">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C0A6F58B-11E1-4681-98C1-B7FB2A72A422}"/>
                </a:ext>
                <a:ext uri="{C183D7F6-B498-43B3-948B-1728B52AA6E4}">
                  <adec:decorative xmlns:adec="http://schemas.microsoft.com/office/drawing/2017/decorative" val="1"/>
                </a:ext>
              </a:extLst>
            </p:cNvPr>
            <p:cNvSpPr/>
            <p:nvPr/>
          </p:nvSpPr>
          <p:spPr>
            <a:xfrm>
              <a:off x="8976320" y="1412776"/>
              <a:ext cx="3080971" cy="1143000"/>
            </a:xfrm>
            <a:prstGeom prst="round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solidFill>
                    <a:schemeClr val="accent6">
                      <a:lumMod val="50000"/>
                    </a:schemeClr>
                  </a:solidFill>
                </a:rPr>
                <a:t>Communication </a:t>
              </a:r>
            </a:p>
          </p:txBody>
        </p:sp>
        <p:sp>
          <p:nvSpPr>
            <p:cNvPr id="15" name="Arrow: Curved Up 14">
              <a:extLst>
                <a:ext uri="{FF2B5EF4-FFF2-40B4-BE49-F238E27FC236}">
                  <a16:creationId xmlns:a16="http://schemas.microsoft.com/office/drawing/2014/main" id="{05183307-3D76-4575-AEB8-EEECC7B69B50}"/>
                </a:ext>
                <a:ext uri="{C183D7F6-B498-43B3-948B-1728B52AA6E4}">
                  <adec:decorative xmlns:adec="http://schemas.microsoft.com/office/drawing/2017/decorative" val="1"/>
                </a:ext>
              </a:extLst>
            </p:cNvPr>
            <p:cNvSpPr/>
            <p:nvPr/>
          </p:nvSpPr>
          <p:spPr>
            <a:xfrm flipH="1">
              <a:off x="3935760" y="2708920"/>
              <a:ext cx="3024336" cy="864096"/>
            </a:xfrm>
            <a:prstGeom prst="curvedUpArrow">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6" name="Rectangle: Rounded Corners 15" descr="A red rectangle highlights steps 2 - processing and step three - analysis to emphasize that this session does not cover all four steps equally.">
            <a:extLst>
              <a:ext uri="{FF2B5EF4-FFF2-40B4-BE49-F238E27FC236}">
                <a16:creationId xmlns:a16="http://schemas.microsoft.com/office/drawing/2014/main" id="{B528336C-99AA-46A0-9D26-18A3EAF051AB}"/>
              </a:ext>
            </a:extLst>
          </p:cNvPr>
          <p:cNvSpPr/>
          <p:nvPr/>
        </p:nvSpPr>
        <p:spPr>
          <a:xfrm>
            <a:off x="2783632" y="1052736"/>
            <a:ext cx="5328592" cy="27363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A97CD374-F110-42C4-9822-A85EF2CADD72}"/>
              </a:ext>
            </a:extLst>
          </p:cNvPr>
          <p:cNvSpPr txBox="1"/>
          <p:nvPr/>
        </p:nvSpPr>
        <p:spPr>
          <a:xfrm>
            <a:off x="119336" y="3789040"/>
            <a:ext cx="6624736" cy="2369880"/>
          </a:xfrm>
          <a:prstGeom prst="rect">
            <a:avLst/>
          </a:prstGeom>
          <a:noFill/>
        </p:spPr>
        <p:txBody>
          <a:bodyPr wrap="square" rtlCol="0">
            <a:spAutoFit/>
          </a:bodyPr>
          <a:lstStyle/>
          <a:p>
            <a:pPr>
              <a:spcBef>
                <a:spcPts val="20"/>
              </a:spcBef>
            </a:pPr>
            <a:r>
              <a:rPr lang="en-GB" sz="2400" b="1" dirty="0">
                <a:latin typeface="Arial"/>
                <a:ea typeface="+mn-lt"/>
                <a:cs typeface="Arial"/>
              </a:rPr>
              <a:t>Processing: </a:t>
            </a:r>
          </a:p>
          <a:p>
            <a:pPr marL="342900" indent="-342900">
              <a:spcBef>
                <a:spcPts val="20"/>
              </a:spcBef>
              <a:buFont typeface="Arial"/>
              <a:buChar char="•"/>
            </a:pPr>
            <a:r>
              <a:rPr lang="en-GB" sz="2000" dirty="0">
                <a:latin typeface="Arial"/>
                <a:ea typeface="+mn-lt"/>
                <a:cs typeface="Arial"/>
              </a:rPr>
              <a:t>Tokenisation (dividing raw data)</a:t>
            </a:r>
          </a:p>
          <a:p>
            <a:pPr marL="342900" indent="-342900">
              <a:spcBef>
                <a:spcPts val="20"/>
              </a:spcBef>
              <a:buFont typeface="Arial"/>
              <a:buChar char="•"/>
            </a:pPr>
            <a:r>
              <a:rPr lang="en-GB" sz="2000" dirty="0">
                <a:latin typeface="Arial"/>
                <a:ea typeface="+mn-lt"/>
                <a:cs typeface="Arial"/>
              </a:rPr>
              <a:t>Standardising (case, spelling, </a:t>
            </a:r>
            <a:r>
              <a:rPr lang="en-GB" sz="2000" dirty="0" err="1">
                <a:latin typeface="Arial"/>
                <a:ea typeface="+mn-lt"/>
                <a:cs typeface="Arial"/>
              </a:rPr>
              <a:t>RegEx</a:t>
            </a:r>
            <a:r>
              <a:rPr lang="en-GB" sz="2000" dirty="0">
                <a:latin typeface="Arial"/>
                <a:ea typeface="+mn-lt"/>
                <a:cs typeface="Arial"/>
              </a:rPr>
              <a:t>)</a:t>
            </a:r>
          </a:p>
          <a:p>
            <a:pPr marL="342900" indent="-342900">
              <a:spcBef>
                <a:spcPts val="20"/>
              </a:spcBef>
              <a:buFont typeface="Arial"/>
              <a:buChar char="•"/>
            </a:pPr>
            <a:r>
              <a:rPr lang="en-GB" sz="2000" dirty="0">
                <a:latin typeface="Arial"/>
                <a:ea typeface="+mn-lt"/>
                <a:cs typeface="Arial"/>
              </a:rPr>
              <a:t>Removing irrelevancies (punctuation, </a:t>
            </a:r>
            <a:r>
              <a:rPr lang="en-GB" sz="2000" dirty="0" err="1">
                <a:latin typeface="Arial"/>
                <a:ea typeface="+mn-lt"/>
                <a:cs typeface="Arial"/>
              </a:rPr>
              <a:t>stopwords</a:t>
            </a:r>
            <a:r>
              <a:rPr lang="en-GB" sz="2000" dirty="0">
                <a:latin typeface="Arial"/>
                <a:ea typeface="+mn-lt"/>
                <a:cs typeface="Arial"/>
              </a:rPr>
              <a:t>, etc.)</a:t>
            </a:r>
          </a:p>
          <a:p>
            <a:pPr marL="342900" indent="-342900">
              <a:spcBef>
                <a:spcPts val="20"/>
              </a:spcBef>
              <a:buFont typeface="Arial"/>
              <a:buChar char="•"/>
            </a:pPr>
            <a:r>
              <a:rPr lang="en-GB" sz="2000" dirty="0">
                <a:latin typeface="Arial"/>
                <a:ea typeface="+mn-lt"/>
                <a:cs typeface="Arial"/>
              </a:rPr>
              <a:t>Consolidation (stemming and/or lemmatising)</a:t>
            </a:r>
          </a:p>
          <a:p>
            <a:pPr>
              <a:spcBef>
                <a:spcPts val="20"/>
              </a:spcBef>
            </a:pPr>
            <a:r>
              <a:rPr lang="en-GB" sz="2400" b="1" dirty="0">
                <a:latin typeface="Arial"/>
                <a:ea typeface="+mn-lt"/>
                <a:cs typeface="Arial"/>
              </a:rPr>
              <a:t>Basic NLP: </a:t>
            </a:r>
          </a:p>
          <a:p>
            <a:pPr marL="342900" indent="-342900">
              <a:spcBef>
                <a:spcPts val="20"/>
              </a:spcBef>
              <a:buFont typeface="Arial"/>
              <a:buChar char="•"/>
            </a:pPr>
            <a:r>
              <a:rPr lang="en-GB" sz="2000" dirty="0">
                <a:latin typeface="Arial"/>
                <a:ea typeface="+mn-lt"/>
                <a:cs typeface="Arial"/>
              </a:rPr>
              <a:t>Tagging, Named Entity Recognition and Chunking</a:t>
            </a:r>
          </a:p>
        </p:txBody>
      </p:sp>
      <p:sp>
        <p:nvSpPr>
          <p:cNvPr id="18" name="TextBox 17">
            <a:extLst>
              <a:ext uri="{FF2B5EF4-FFF2-40B4-BE49-F238E27FC236}">
                <a16:creationId xmlns:a16="http://schemas.microsoft.com/office/drawing/2014/main" id="{145322A2-D0CE-46C5-99FB-31BB3C0C6C03}"/>
              </a:ext>
            </a:extLst>
          </p:cNvPr>
          <p:cNvSpPr txBox="1"/>
          <p:nvPr/>
        </p:nvSpPr>
        <p:spPr>
          <a:xfrm>
            <a:off x="6816080" y="3789040"/>
            <a:ext cx="3600400" cy="2677656"/>
          </a:xfrm>
          <a:prstGeom prst="rect">
            <a:avLst/>
          </a:prstGeom>
          <a:noFill/>
        </p:spPr>
        <p:txBody>
          <a:bodyPr wrap="square" rtlCol="0">
            <a:spAutoFit/>
          </a:bodyPr>
          <a:lstStyle/>
          <a:p>
            <a:pPr>
              <a:spcBef>
                <a:spcPts val="20"/>
              </a:spcBef>
            </a:pPr>
            <a:r>
              <a:rPr lang="en-GB" sz="2400" b="1" dirty="0">
                <a:latin typeface="Arial"/>
                <a:ea typeface="+mn-lt"/>
                <a:cs typeface="Arial"/>
              </a:rPr>
              <a:t>Analysis:</a:t>
            </a:r>
          </a:p>
          <a:p>
            <a:pPr marL="342900" indent="-342900">
              <a:spcBef>
                <a:spcPct val="20000"/>
              </a:spcBef>
              <a:buFont typeface="Arial"/>
              <a:buChar char="•"/>
            </a:pPr>
            <a:r>
              <a:rPr lang="en-GB" sz="2000" dirty="0">
                <a:latin typeface="Arial"/>
                <a:ea typeface="+mn-lt"/>
                <a:cs typeface="Arial"/>
              </a:rPr>
              <a:t>POS-tagging</a:t>
            </a:r>
          </a:p>
          <a:p>
            <a:pPr marL="342900" indent="-342900">
              <a:spcBef>
                <a:spcPct val="20000"/>
              </a:spcBef>
              <a:buFont typeface="Arial"/>
              <a:buChar char="•"/>
            </a:pPr>
            <a:r>
              <a:rPr lang="en-GB" sz="2000" dirty="0">
                <a:latin typeface="Arial"/>
                <a:ea typeface="+mn-lt"/>
                <a:cs typeface="Arial"/>
              </a:rPr>
              <a:t>Advanced Chunking</a:t>
            </a:r>
          </a:p>
          <a:p>
            <a:pPr marL="342900" indent="-342900">
              <a:spcBef>
                <a:spcPct val="20000"/>
              </a:spcBef>
              <a:buFont typeface="Arial"/>
              <a:buChar char="•"/>
            </a:pPr>
            <a:r>
              <a:rPr lang="en-GB" sz="2000" dirty="0">
                <a:latin typeface="Arial"/>
                <a:ea typeface="+mn-lt"/>
                <a:cs typeface="Arial"/>
              </a:rPr>
              <a:t>Frequency and </a:t>
            </a:r>
            <a:r>
              <a:rPr lang="en-GB" sz="2000" dirty="0">
                <a:latin typeface="Arial"/>
                <a:cs typeface="Arial"/>
              </a:rPr>
              <a:t>Similarity</a:t>
            </a:r>
          </a:p>
          <a:p>
            <a:pPr marL="342900" indent="-342900">
              <a:spcBef>
                <a:spcPct val="20000"/>
              </a:spcBef>
              <a:buFont typeface="Arial"/>
              <a:buChar char="•"/>
            </a:pPr>
            <a:r>
              <a:rPr lang="en-GB" sz="2000" dirty="0">
                <a:latin typeface="Arial"/>
                <a:cs typeface="Arial"/>
              </a:rPr>
              <a:t>Classification</a:t>
            </a:r>
          </a:p>
          <a:p>
            <a:pPr marL="342900" indent="-342900">
              <a:spcBef>
                <a:spcPct val="20000"/>
              </a:spcBef>
              <a:buFont typeface="Arial"/>
              <a:buChar char="•"/>
            </a:pPr>
            <a:r>
              <a:rPr lang="en-GB" sz="2000" dirty="0">
                <a:latin typeface="Arial"/>
                <a:cs typeface="Arial"/>
              </a:rPr>
              <a:t>Relationship discovery</a:t>
            </a:r>
          </a:p>
          <a:p>
            <a:pPr marL="342900" indent="-342900">
              <a:spcBef>
                <a:spcPct val="20000"/>
              </a:spcBef>
              <a:buFont typeface="Arial"/>
              <a:buChar char="•"/>
            </a:pPr>
            <a:r>
              <a:rPr lang="en-GB" sz="2000" dirty="0">
                <a:latin typeface="Arial"/>
                <a:cs typeface="Arial"/>
              </a:rPr>
              <a:t>Etc.</a:t>
            </a:r>
            <a:endParaRPr lang="en-GB" dirty="0"/>
          </a:p>
        </p:txBody>
      </p:sp>
    </p:spTree>
    <p:extLst>
      <p:ext uri="{BB962C8B-B14F-4D97-AF65-F5344CB8AC3E}">
        <p14:creationId xmlns:p14="http://schemas.microsoft.com/office/powerpoint/2010/main" val="336590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Processing – Raw data into useful data</a:t>
            </a:r>
            <a:endParaRPr lang="en-US" dirty="0"/>
          </a:p>
        </p:txBody>
      </p:sp>
      <p:sp>
        <p:nvSpPr>
          <p:cNvPr id="4" name="TextBox 3"/>
          <p:cNvSpPr txBox="1"/>
          <p:nvPr/>
        </p:nvSpPr>
        <p:spPr>
          <a:xfrm>
            <a:off x="424760" y="1121571"/>
            <a:ext cx="10812089" cy="1938992"/>
          </a:xfrm>
          <a:prstGeom prst="rect">
            <a:avLst/>
          </a:prstGeom>
          <a:noFill/>
        </p:spPr>
        <p:txBody>
          <a:bodyPr wrap="square" rtlCol="0" anchor="t">
            <a:spAutoFit/>
          </a:bodyPr>
          <a:lstStyle/>
          <a:p>
            <a:r>
              <a:rPr lang="en-GB" sz="2000" dirty="0">
                <a:ea typeface="+mn-lt"/>
                <a:cs typeface="+mn-lt"/>
              </a:rPr>
              <a:t>Great big file with the text content of hundreds of newspaper articles.</a:t>
            </a:r>
          </a:p>
          <a:p>
            <a:endParaRPr lang="en-GB" sz="2000" dirty="0">
              <a:ea typeface="+mn-lt"/>
              <a:cs typeface="+mn-lt"/>
            </a:endParaRPr>
          </a:p>
          <a:p>
            <a:r>
              <a:rPr lang="en-GB" sz="2000" dirty="0">
                <a:ea typeface="+mn-lt"/>
                <a:cs typeface="+mn-lt"/>
              </a:rPr>
              <a:t>You may want to:</a:t>
            </a:r>
          </a:p>
          <a:p>
            <a:pPr marL="285750" indent="-285750">
              <a:buFont typeface="Arial" panose="020B0604020202020204" pitchFamily="34" charset="0"/>
              <a:buChar char="•"/>
            </a:pPr>
            <a:r>
              <a:rPr lang="en-GB" sz="2000" dirty="0">
                <a:ea typeface="+mn-lt"/>
                <a:cs typeface="+mn-lt"/>
              </a:rPr>
              <a:t>Break it into many small files of one article each (with useful names)</a:t>
            </a:r>
          </a:p>
          <a:p>
            <a:pPr marL="285750" indent="-285750">
              <a:buFont typeface="Arial" panose="020B0604020202020204" pitchFamily="34" charset="0"/>
              <a:buChar char="•"/>
            </a:pPr>
            <a:r>
              <a:rPr lang="en-GB" sz="2000" dirty="0">
                <a:ea typeface="+mn-lt"/>
                <a:cs typeface="+mn-lt"/>
              </a:rPr>
              <a:t>Insert a line break after each article</a:t>
            </a:r>
          </a:p>
          <a:p>
            <a:pPr marL="285750" indent="-285750">
              <a:buFont typeface="Arial" panose="020B0604020202020204" pitchFamily="34" charset="0"/>
              <a:buChar char="•"/>
            </a:pPr>
            <a:r>
              <a:rPr lang="en-GB" sz="2000" dirty="0">
                <a:ea typeface="+mn-lt"/>
                <a:cs typeface="+mn-lt"/>
              </a:rPr>
              <a:t>Write out each article to a dictionary with key-value pairs for article features</a:t>
            </a:r>
          </a:p>
        </p:txBody>
      </p:sp>
      <p:grpSp>
        <p:nvGrpSpPr>
          <p:cNvPr id="23" name="Group 22" descr="A line art image depicting a single document connected by lines with arrows to four smaller documents.">
            <a:extLst>
              <a:ext uri="{FF2B5EF4-FFF2-40B4-BE49-F238E27FC236}">
                <a16:creationId xmlns:a16="http://schemas.microsoft.com/office/drawing/2014/main" id="{75F35F35-05DA-433B-8F54-7B87C1B46C8B}"/>
              </a:ext>
            </a:extLst>
          </p:cNvPr>
          <p:cNvGrpSpPr/>
          <p:nvPr/>
        </p:nvGrpSpPr>
        <p:grpSpPr>
          <a:xfrm>
            <a:off x="191344" y="3429000"/>
            <a:ext cx="3168352" cy="3073568"/>
            <a:chOff x="191344" y="3429000"/>
            <a:chExt cx="3168352" cy="3073568"/>
          </a:xfrm>
        </p:grpSpPr>
        <p:pic>
          <p:nvPicPr>
            <p:cNvPr id="3" name="Picture 2" descr="A close up of a logo&#10;&#10;Description automatically generated">
              <a:extLst>
                <a:ext uri="{FF2B5EF4-FFF2-40B4-BE49-F238E27FC236}">
                  <a16:creationId xmlns:a16="http://schemas.microsoft.com/office/drawing/2014/main" id="{20822744-3C1B-4B8B-8C33-BA8ACFDE2E3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3432" y="3429000"/>
              <a:ext cx="1656184" cy="1656184"/>
            </a:xfrm>
            <a:prstGeom prst="rect">
              <a:avLst/>
            </a:prstGeom>
          </p:spPr>
        </p:pic>
        <p:pic>
          <p:nvPicPr>
            <p:cNvPr id="7" name="Picture 6" descr="A close up of a logo&#10;&#10;Description automatically generated">
              <a:extLst>
                <a:ext uri="{FF2B5EF4-FFF2-40B4-BE49-F238E27FC236}">
                  <a16:creationId xmlns:a16="http://schemas.microsoft.com/office/drawing/2014/main" id="{9BEFCEC1-42C6-4B16-A47A-B8823DEA7F1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1344" y="5517232"/>
              <a:ext cx="985336" cy="985336"/>
            </a:xfrm>
            <a:prstGeom prst="rect">
              <a:avLst/>
            </a:prstGeom>
          </p:spPr>
        </p:pic>
        <p:pic>
          <p:nvPicPr>
            <p:cNvPr id="10" name="Picture 9" descr="A close up of a logo&#10;&#10;Description automatically generated">
              <a:extLst>
                <a:ext uri="{FF2B5EF4-FFF2-40B4-BE49-F238E27FC236}">
                  <a16:creationId xmlns:a16="http://schemas.microsoft.com/office/drawing/2014/main" id="{1CAD38CD-F25F-4F11-A629-1D8F98E963A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4200" y="5517232"/>
              <a:ext cx="985336" cy="985336"/>
            </a:xfrm>
            <a:prstGeom prst="rect">
              <a:avLst/>
            </a:prstGeom>
          </p:spPr>
        </p:pic>
        <p:pic>
          <p:nvPicPr>
            <p:cNvPr id="11" name="Picture 10" descr="A close up of a logo&#10;&#10;Description automatically generated">
              <a:extLst>
                <a:ext uri="{FF2B5EF4-FFF2-40B4-BE49-F238E27FC236}">
                  <a16:creationId xmlns:a16="http://schemas.microsoft.com/office/drawing/2014/main" id="{2A5139C6-9D41-44C7-85D4-65E2134CB4F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54280" y="5517232"/>
              <a:ext cx="985336" cy="985336"/>
            </a:xfrm>
            <a:prstGeom prst="rect">
              <a:avLst/>
            </a:prstGeom>
          </p:spPr>
        </p:pic>
        <p:pic>
          <p:nvPicPr>
            <p:cNvPr id="12" name="Picture 11" descr="A close up of a logo&#10;&#10;Description automatically generated">
              <a:extLst>
                <a:ext uri="{FF2B5EF4-FFF2-40B4-BE49-F238E27FC236}">
                  <a16:creationId xmlns:a16="http://schemas.microsoft.com/office/drawing/2014/main" id="{ADC4E2E4-222B-40BE-90EA-530173451B4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74360" y="5517232"/>
              <a:ext cx="985336" cy="985336"/>
            </a:xfrm>
            <a:prstGeom prst="rect">
              <a:avLst/>
            </a:prstGeom>
          </p:spPr>
        </p:pic>
        <p:cxnSp>
          <p:nvCxnSpPr>
            <p:cNvPr id="13" name="Straight Arrow Connector 12">
              <a:extLst>
                <a:ext uri="{FF2B5EF4-FFF2-40B4-BE49-F238E27FC236}">
                  <a16:creationId xmlns:a16="http://schemas.microsoft.com/office/drawing/2014/main" id="{F6A6981A-2AA2-44F6-B562-7EF15ABE45BA}"/>
                </a:ext>
              </a:extLst>
            </p:cNvPr>
            <p:cNvCxnSpPr>
              <a:cxnSpLocks/>
              <a:stCxn id="3" idx="2"/>
            </p:cNvCxnSpPr>
            <p:nvPr/>
          </p:nvCxnSpPr>
          <p:spPr>
            <a:xfrm flipH="1">
              <a:off x="839416" y="5085184"/>
              <a:ext cx="972108" cy="360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07BA333F-D967-46E3-B1C1-46F0615B4ECD}"/>
                </a:ext>
              </a:extLst>
            </p:cNvPr>
            <p:cNvCxnSpPr>
              <a:cxnSpLocks/>
              <a:stCxn id="3" idx="2"/>
            </p:cNvCxnSpPr>
            <p:nvPr/>
          </p:nvCxnSpPr>
          <p:spPr>
            <a:xfrm flipH="1">
              <a:off x="1559496" y="5085184"/>
              <a:ext cx="252028"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1C1B4DB-AADE-40D6-8432-530AAF1C0448}"/>
                </a:ext>
              </a:extLst>
            </p:cNvPr>
            <p:cNvCxnSpPr>
              <a:stCxn id="3" idx="2"/>
              <a:endCxn id="11" idx="0"/>
            </p:cNvCxnSpPr>
            <p:nvPr/>
          </p:nvCxnSpPr>
          <p:spPr>
            <a:xfrm>
              <a:off x="1811524" y="5085184"/>
              <a:ext cx="335424"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5667C34-C91C-4EB6-AF6A-5B1EE37DB9E3}"/>
                </a:ext>
              </a:extLst>
            </p:cNvPr>
            <p:cNvCxnSpPr>
              <a:cxnSpLocks/>
              <a:stCxn id="3" idx="2"/>
            </p:cNvCxnSpPr>
            <p:nvPr/>
          </p:nvCxnSpPr>
          <p:spPr>
            <a:xfrm>
              <a:off x="1811524" y="5085184"/>
              <a:ext cx="922876" cy="360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8" name="Picture 27">
            <a:extLst>
              <a:ext uri="{FF2B5EF4-FFF2-40B4-BE49-F238E27FC236}">
                <a16:creationId xmlns:a16="http://schemas.microsoft.com/office/drawing/2014/main" id="{A49F0B66-4865-4530-9E1F-818D91FFA6A1}"/>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168352" y="3224904"/>
            <a:ext cx="4367808" cy="2183904"/>
          </a:xfrm>
          <a:prstGeom prst="rect">
            <a:avLst/>
          </a:prstGeom>
        </p:spPr>
      </p:pic>
      <p:sp>
        <p:nvSpPr>
          <p:cNvPr id="2" name="Rectangle 1">
            <a:extLst>
              <a:ext uri="{FF2B5EF4-FFF2-40B4-BE49-F238E27FC236}">
                <a16:creationId xmlns:a16="http://schemas.microsoft.com/office/drawing/2014/main" id="{65B882C8-89F3-4DBA-8466-F78016EE4E35}"/>
              </a:ext>
              <a:ext uri="{C183D7F6-B498-43B3-948B-1728B52AA6E4}">
                <adec:decorative xmlns:adec="http://schemas.microsoft.com/office/drawing/2017/decorative" val="1"/>
              </a:ext>
            </a:extLst>
          </p:cNvPr>
          <p:cNvSpPr/>
          <p:nvPr/>
        </p:nvSpPr>
        <p:spPr>
          <a:xfrm>
            <a:off x="4079776" y="4221088"/>
            <a:ext cx="3361600"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30" name="TextBox 29" descr="A visual depiction of a dictionary with key-value pairs for author, date, headline, publication and article text. ">
            <a:extLst>
              <a:ext uri="{FF2B5EF4-FFF2-40B4-BE49-F238E27FC236}">
                <a16:creationId xmlns:a16="http://schemas.microsoft.com/office/drawing/2014/main" id="{A043C32B-806A-4F35-9E13-E0EB979FB31B}"/>
              </a:ext>
            </a:extLst>
          </p:cNvPr>
          <p:cNvSpPr txBox="1"/>
          <p:nvPr/>
        </p:nvSpPr>
        <p:spPr>
          <a:xfrm>
            <a:off x="4504606" y="4327558"/>
            <a:ext cx="3960440" cy="2246769"/>
          </a:xfrm>
          <a:prstGeom prst="rect">
            <a:avLst/>
          </a:prstGeom>
          <a:noFill/>
        </p:spPr>
        <p:txBody>
          <a:bodyPr wrap="square" rtlCol="0">
            <a:spAutoFit/>
          </a:bodyPr>
          <a:lstStyle/>
          <a:p>
            <a:r>
              <a:rPr lang="en-GB" sz="2000" dirty="0"/>
              <a:t>[‘Author(s)’: ‘Writer1, Writer2’</a:t>
            </a:r>
          </a:p>
          <a:p>
            <a:r>
              <a:rPr lang="en-GB" sz="2000" dirty="0"/>
              <a:t>‘Date’: ‘</a:t>
            </a:r>
            <a:r>
              <a:rPr lang="en-GB" sz="2000" dirty="0" err="1"/>
              <a:t>Junetember</a:t>
            </a:r>
            <a:r>
              <a:rPr lang="en-GB" sz="2000" dirty="0"/>
              <a:t> 43, 3024’</a:t>
            </a:r>
          </a:p>
          <a:p>
            <a:r>
              <a:rPr lang="en-GB" sz="2000" dirty="0"/>
              <a:t>‘Headline’: ‘They started Text-Mining and you will not believe what happens next!’</a:t>
            </a:r>
          </a:p>
          <a:p>
            <a:r>
              <a:rPr lang="en-GB" sz="2000" dirty="0"/>
              <a:t>‘Publication’: ‘Fake News Corp.’</a:t>
            </a:r>
          </a:p>
          <a:p>
            <a:r>
              <a:rPr lang="en-GB" sz="2000" dirty="0"/>
              <a:t>‘Article’: ‘Yada </a:t>
            </a:r>
            <a:r>
              <a:rPr lang="en-GB" sz="2000" dirty="0" err="1"/>
              <a:t>yada</a:t>
            </a:r>
            <a:r>
              <a:rPr lang="en-GB" sz="2000" dirty="0"/>
              <a:t> </a:t>
            </a:r>
            <a:r>
              <a:rPr lang="en-GB" sz="2000" dirty="0" err="1"/>
              <a:t>yada</a:t>
            </a:r>
            <a:r>
              <a:rPr lang="en-GB" sz="2000" dirty="0"/>
              <a:t>, blah.’]</a:t>
            </a:r>
          </a:p>
        </p:txBody>
      </p:sp>
    </p:spTree>
    <p:extLst>
      <p:ext uri="{BB962C8B-B14F-4D97-AF65-F5344CB8AC3E}">
        <p14:creationId xmlns:p14="http://schemas.microsoft.com/office/powerpoint/2010/main" val="243011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Processing – Tokenisation</a:t>
            </a:r>
            <a:endParaRPr lang="en-US" dirty="0"/>
          </a:p>
        </p:txBody>
      </p:sp>
      <p:sp>
        <p:nvSpPr>
          <p:cNvPr id="10" name="TextBox 9">
            <a:extLst>
              <a:ext uri="{FF2B5EF4-FFF2-40B4-BE49-F238E27FC236}">
                <a16:creationId xmlns:a16="http://schemas.microsoft.com/office/drawing/2014/main" id="{8BBD06E6-0B75-9875-CE1D-8399D45EC415}"/>
              </a:ext>
            </a:extLst>
          </p:cNvPr>
          <p:cNvSpPr txBox="1"/>
          <p:nvPr/>
        </p:nvSpPr>
        <p:spPr>
          <a:xfrm>
            <a:off x="252463" y="1121571"/>
            <a:ext cx="11939537" cy="4616648"/>
          </a:xfrm>
          <a:prstGeom prst="rect">
            <a:avLst/>
          </a:prstGeom>
          <a:noFill/>
        </p:spPr>
        <p:txBody>
          <a:bodyPr wrap="square" rtlCol="0" anchor="t">
            <a:spAutoFit/>
          </a:bodyPr>
          <a:lstStyle/>
          <a:p>
            <a:r>
              <a:rPr lang="en-GB" sz="2000" dirty="0">
                <a:ea typeface="+mn-lt"/>
                <a:cs typeface="+mn-lt"/>
              </a:rPr>
              <a:t>Tokens = lowest unit of natural language processing analysis. </a:t>
            </a:r>
          </a:p>
          <a:p>
            <a:endParaRPr lang="en-GB" sz="2000" dirty="0">
              <a:ea typeface="+mn-lt"/>
              <a:cs typeface="+mn-lt"/>
            </a:endParaRPr>
          </a:p>
          <a:p>
            <a:r>
              <a:rPr lang="en-GB" sz="2000" dirty="0">
                <a:ea typeface="+mn-lt"/>
                <a:cs typeface="+mn-lt"/>
              </a:rPr>
              <a:t>Example:</a:t>
            </a:r>
          </a:p>
          <a:p>
            <a:r>
              <a:rPr lang="en-GB" sz="2000" dirty="0">
                <a:ea typeface="+mn-lt"/>
                <a:cs typeface="+mn-lt"/>
              </a:rPr>
              <a:t>text = "It's raining cats and dogs. It is also raining elephants, which is becoming a problem."</a:t>
            </a:r>
          </a:p>
          <a:p>
            <a:endParaRPr lang="en-GB" sz="2000" b="1" dirty="0">
              <a:ea typeface="+mn-lt"/>
              <a:cs typeface="+mn-lt"/>
            </a:endParaRPr>
          </a:p>
          <a:p>
            <a:r>
              <a:rPr lang="en-GB" sz="2000" b="1" dirty="0">
                <a:ea typeface="+mn-lt"/>
                <a:cs typeface="+mn-lt"/>
              </a:rPr>
              <a:t>Tokenize by words </a:t>
            </a:r>
            <a:endParaRPr lang="en-GB" sz="2000" b="1" dirty="0"/>
          </a:p>
          <a:p>
            <a:r>
              <a:rPr lang="en-GB" sz="4800" b="1" dirty="0">
                <a:ea typeface="+mn-lt"/>
                <a:cs typeface="+mn-lt"/>
              </a:rPr>
              <a:t>[</a:t>
            </a:r>
          </a:p>
          <a:p>
            <a:r>
              <a:rPr lang="en-GB" b="1" dirty="0">
                <a:ea typeface="+mn-lt"/>
                <a:cs typeface="+mn-lt"/>
              </a:rPr>
              <a:t>										                </a:t>
            </a:r>
          </a:p>
          <a:p>
            <a:r>
              <a:rPr lang="en-GB" b="1" dirty="0">
                <a:ea typeface="+mn-lt"/>
                <a:cs typeface="+mn-lt"/>
              </a:rPr>
              <a:t> 											      </a:t>
            </a:r>
            <a:r>
              <a:rPr lang="en-GB" sz="4400" b="1" dirty="0">
                <a:ea typeface="+mn-lt"/>
                <a:cs typeface="+mn-lt"/>
              </a:rPr>
              <a:t>]</a:t>
            </a:r>
            <a:endParaRPr lang="en-GB" sz="2000" dirty="0">
              <a:ea typeface="+mn-lt"/>
              <a:cs typeface="+mn-lt"/>
            </a:endParaRPr>
          </a:p>
          <a:p>
            <a:r>
              <a:rPr lang="en-GB" sz="2000" b="1" dirty="0">
                <a:ea typeface="+mn-lt"/>
                <a:cs typeface="+mn-lt"/>
              </a:rPr>
              <a:t>Tokenize by sentences</a:t>
            </a:r>
            <a:endParaRPr lang="en-GB" sz="2000" b="1" dirty="0"/>
          </a:p>
          <a:p>
            <a:r>
              <a:rPr lang="en-GB" sz="4400" b="1" dirty="0">
                <a:ea typeface="+mn-lt"/>
                <a:cs typeface="+mn-lt"/>
              </a:rPr>
              <a:t>[ </a:t>
            </a:r>
            <a:r>
              <a:rPr lang="en-GB" sz="4400" dirty="0">
                <a:ea typeface="+mn-lt"/>
                <a:cs typeface="+mn-lt"/>
              </a:rPr>
              <a:t>										          </a:t>
            </a:r>
            <a:r>
              <a:rPr lang="en-GB" sz="4400" b="1" dirty="0">
                <a:ea typeface="+mn-lt"/>
                <a:cs typeface="+mn-lt"/>
              </a:rPr>
              <a:t>]</a:t>
            </a:r>
            <a:endParaRPr lang="en-GB" sz="4400" dirty="0">
              <a:ea typeface="+mn-lt"/>
              <a:cs typeface="+mn-lt"/>
            </a:endParaRPr>
          </a:p>
        </p:txBody>
      </p:sp>
      <p:grpSp>
        <p:nvGrpSpPr>
          <p:cNvPr id="3" name="Group 2" descr="When word tokenised, the text comes out as &quot;it, s, raining, cats, and, dogs, full stop, it, s, also, raining, elephants, comma, which, is, becoming, a, problem, full stop.&quot;  ">
            <a:extLst>
              <a:ext uri="{FF2B5EF4-FFF2-40B4-BE49-F238E27FC236}">
                <a16:creationId xmlns:a16="http://schemas.microsoft.com/office/drawing/2014/main" id="{A498DD0D-B625-4824-BE4E-E14F00E05DDE}"/>
              </a:ext>
            </a:extLst>
          </p:cNvPr>
          <p:cNvGrpSpPr/>
          <p:nvPr/>
        </p:nvGrpSpPr>
        <p:grpSpPr>
          <a:xfrm>
            <a:off x="758204" y="3140968"/>
            <a:ext cx="9946308" cy="1440160"/>
            <a:chOff x="758204" y="3140968"/>
            <a:chExt cx="9287112" cy="1215377"/>
          </a:xfrm>
        </p:grpSpPr>
        <p:sp>
          <p:nvSpPr>
            <p:cNvPr id="2" name="Rectangle: Rounded Corners 1">
              <a:extLst>
                <a:ext uri="{FF2B5EF4-FFF2-40B4-BE49-F238E27FC236}">
                  <a16:creationId xmlns:a16="http://schemas.microsoft.com/office/drawing/2014/main" id="{16369588-6205-4585-A644-ACBBF976D719}"/>
                </a:ext>
              </a:extLst>
            </p:cNvPr>
            <p:cNvSpPr/>
            <p:nvPr/>
          </p:nvSpPr>
          <p:spPr>
            <a:xfrm>
              <a:off x="6066020" y="3140968"/>
              <a:ext cx="518273"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5" name="Rectangle: Rounded Corners 4">
              <a:extLst>
                <a:ext uri="{FF2B5EF4-FFF2-40B4-BE49-F238E27FC236}">
                  <a16:creationId xmlns:a16="http://schemas.microsoft.com/office/drawing/2014/main" id="{59919749-E146-49BF-963D-2C9B674828AE}"/>
                </a:ext>
              </a:extLst>
            </p:cNvPr>
            <p:cNvSpPr/>
            <p:nvPr/>
          </p:nvSpPr>
          <p:spPr>
            <a:xfrm>
              <a:off x="6655604"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6" name="Rectangle: Rounded Corners 5">
              <a:extLst>
                <a:ext uri="{FF2B5EF4-FFF2-40B4-BE49-F238E27FC236}">
                  <a16:creationId xmlns:a16="http://schemas.microsoft.com/office/drawing/2014/main" id="{7292431E-4D85-46F5-8755-2BF767E7DE27}"/>
                </a:ext>
              </a:extLst>
            </p:cNvPr>
            <p:cNvSpPr/>
            <p:nvPr/>
          </p:nvSpPr>
          <p:spPr>
            <a:xfrm>
              <a:off x="3338407" y="3861045"/>
              <a:ext cx="4699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7" name="Rectangle: Rounded Corners 6">
              <a:extLst>
                <a:ext uri="{FF2B5EF4-FFF2-40B4-BE49-F238E27FC236}">
                  <a16:creationId xmlns:a16="http://schemas.microsoft.com/office/drawing/2014/main" id="{73358E32-0751-415B-9691-A024B29C1EB2}"/>
                </a:ext>
              </a:extLst>
            </p:cNvPr>
            <p:cNvSpPr/>
            <p:nvPr/>
          </p:nvSpPr>
          <p:spPr>
            <a:xfrm>
              <a:off x="1790906"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'elephants'</a:t>
              </a:r>
            </a:p>
          </p:txBody>
        </p:sp>
        <p:sp>
          <p:nvSpPr>
            <p:cNvPr id="11" name="Rectangle: Rounded Corners 10">
              <a:extLst>
                <a:ext uri="{FF2B5EF4-FFF2-40B4-BE49-F238E27FC236}">
                  <a16:creationId xmlns:a16="http://schemas.microsoft.com/office/drawing/2014/main" id="{25FF4283-0DDE-4E9F-A7B7-CAE767B95F86}"/>
                </a:ext>
              </a:extLst>
            </p:cNvPr>
            <p:cNvSpPr/>
            <p:nvPr/>
          </p:nvSpPr>
          <p:spPr>
            <a:xfrm>
              <a:off x="8114172" y="3140968"/>
              <a:ext cx="752764"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'also</a:t>
              </a:r>
              <a:r>
                <a:rPr lang="en-GB" dirty="0">
                  <a:solidFill>
                    <a:srgbClr val="7030A0"/>
                  </a:solidFill>
                </a:rPr>
                <a:t>'</a:t>
              </a:r>
            </a:p>
          </p:txBody>
        </p:sp>
        <p:sp>
          <p:nvSpPr>
            <p:cNvPr id="12" name="Rectangle: Rounded Corners 11">
              <a:extLst>
                <a:ext uri="{FF2B5EF4-FFF2-40B4-BE49-F238E27FC236}">
                  <a16:creationId xmlns:a16="http://schemas.microsoft.com/office/drawing/2014/main" id="{7FBDDC0D-2D80-4A21-8B5D-CC1BA1065C75}"/>
                </a:ext>
              </a:extLst>
            </p:cNvPr>
            <p:cNvSpPr/>
            <p:nvPr/>
          </p:nvSpPr>
          <p:spPr>
            <a:xfrm>
              <a:off x="7384888"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'is'</a:t>
              </a:r>
            </a:p>
          </p:txBody>
        </p:sp>
        <p:sp>
          <p:nvSpPr>
            <p:cNvPr id="13" name="Rectangle: Rounded Corners 12">
              <a:extLst>
                <a:ext uri="{FF2B5EF4-FFF2-40B4-BE49-F238E27FC236}">
                  <a16:creationId xmlns:a16="http://schemas.microsoft.com/office/drawing/2014/main" id="{6B12F56F-002A-4BD5-82EF-ED5516D38EA3}"/>
                </a:ext>
              </a:extLst>
            </p:cNvPr>
            <p:cNvSpPr/>
            <p:nvPr/>
          </p:nvSpPr>
          <p:spPr>
            <a:xfrm>
              <a:off x="5120836" y="3140968"/>
              <a:ext cx="889000" cy="4572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'dogs'</a:t>
              </a:r>
            </a:p>
          </p:txBody>
        </p:sp>
        <p:sp>
          <p:nvSpPr>
            <p:cNvPr id="14" name="Rectangle: Rounded Corners 13">
              <a:extLst>
                <a:ext uri="{FF2B5EF4-FFF2-40B4-BE49-F238E27FC236}">
                  <a16:creationId xmlns:a16="http://schemas.microsoft.com/office/drawing/2014/main" id="{9C7C0AA5-31C6-40E3-9600-6261C38442B3}"/>
                </a:ext>
              </a:extLst>
            </p:cNvPr>
            <p:cNvSpPr/>
            <p:nvPr/>
          </p:nvSpPr>
          <p:spPr>
            <a:xfrm>
              <a:off x="4251852" y="3140968"/>
              <a:ext cx="812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'and'</a:t>
              </a:r>
            </a:p>
          </p:txBody>
        </p:sp>
        <p:sp>
          <p:nvSpPr>
            <p:cNvPr id="15" name="Rectangle: Rounded Corners 14">
              <a:extLst>
                <a:ext uri="{FF2B5EF4-FFF2-40B4-BE49-F238E27FC236}">
                  <a16:creationId xmlns:a16="http://schemas.microsoft.com/office/drawing/2014/main" id="{E0DB7040-BBDD-49CB-9023-959FB91A3E8F}"/>
                </a:ext>
              </a:extLst>
            </p:cNvPr>
            <p:cNvSpPr/>
            <p:nvPr/>
          </p:nvSpPr>
          <p:spPr>
            <a:xfrm>
              <a:off x="3420968" y="3140968"/>
              <a:ext cx="774700"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'cats'</a:t>
              </a:r>
            </a:p>
          </p:txBody>
        </p:sp>
        <p:sp>
          <p:nvSpPr>
            <p:cNvPr id="16" name="Rectangle: Rounded Corners 15">
              <a:extLst>
                <a:ext uri="{FF2B5EF4-FFF2-40B4-BE49-F238E27FC236}">
                  <a16:creationId xmlns:a16="http://schemas.microsoft.com/office/drawing/2014/main" id="{C7882B5D-FDF7-471D-AB64-21F5D5C372E7}"/>
                </a:ext>
              </a:extLst>
            </p:cNvPr>
            <p:cNvSpPr/>
            <p:nvPr/>
          </p:nvSpPr>
          <p:spPr>
            <a:xfrm>
              <a:off x="2297984"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17" name="Rectangle: Rounded Corners 16">
              <a:extLst>
                <a:ext uri="{FF2B5EF4-FFF2-40B4-BE49-F238E27FC236}">
                  <a16:creationId xmlns:a16="http://schemas.microsoft.com/office/drawing/2014/main" id="{41B5236F-BACF-4563-AEE5-2CBDD6CE5EBF}"/>
                </a:ext>
              </a:extLst>
            </p:cNvPr>
            <p:cNvSpPr/>
            <p:nvPr/>
          </p:nvSpPr>
          <p:spPr>
            <a:xfrm>
              <a:off x="1487488" y="3140968"/>
              <a:ext cx="754312"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"'s"</a:t>
              </a:r>
            </a:p>
          </p:txBody>
        </p:sp>
        <p:sp>
          <p:nvSpPr>
            <p:cNvPr id="18" name="Rectangle: Rounded Corners 17">
              <a:extLst>
                <a:ext uri="{FF2B5EF4-FFF2-40B4-BE49-F238E27FC236}">
                  <a16:creationId xmlns:a16="http://schemas.microsoft.com/office/drawing/2014/main" id="{3CE9B682-F1CA-45A5-9029-1F3FFB1C99AA}"/>
                </a:ext>
              </a:extLst>
            </p:cNvPr>
            <p:cNvSpPr/>
            <p:nvPr/>
          </p:nvSpPr>
          <p:spPr>
            <a:xfrm>
              <a:off x="758204" y="3140968"/>
              <a:ext cx="729284"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20" name="Rectangle: Rounded Corners 19">
              <a:extLst>
                <a:ext uri="{FF2B5EF4-FFF2-40B4-BE49-F238E27FC236}">
                  <a16:creationId xmlns:a16="http://schemas.microsoft.com/office/drawing/2014/main" id="{F3A91A37-3773-4D24-802B-D0C588E88167}"/>
                </a:ext>
              </a:extLst>
            </p:cNvPr>
            <p:cNvSpPr/>
            <p:nvPr/>
          </p:nvSpPr>
          <p:spPr>
            <a:xfrm>
              <a:off x="8923116"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21" name="Rectangle: Rounded Corners 20">
              <a:extLst>
                <a:ext uri="{FF2B5EF4-FFF2-40B4-BE49-F238E27FC236}">
                  <a16:creationId xmlns:a16="http://schemas.microsoft.com/office/drawing/2014/main" id="{DC370A7C-BB36-40FF-9314-2023FA79B579}"/>
                </a:ext>
              </a:extLst>
            </p:cNvPr>
            <p:cNvSpPr/>
            <p:nvPr/>
          </p:nvSpPr>
          <p:spPr>
            <a:xfrm>
              <a:off x="3857208" y="3869804"/>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'which'</a:t>
              </a:r>
            </a:p>
          </p:txBody>
        </p:sp>
        <p:sp>
          <p:nvSpPr>
            <p:cNvPr id="22" name="Rectangle: Rounded Corners 21">
              <a:extLst>
                <a:ext uri="{FF2B5EF4-FFF2-40B4-BE49-F238E27FC236}">
                  <a16:creationId xmlns:a16="http://schemas.microsoft.com/office/drawing/2014/main" id="{8FB66DDC-D568-4B88-948A-FCF0AE3F7DBD}"/>
                </a:ext>
              </a:extLst>
            </p:cNvPr>
            <p:cNvSpPr/>
            <p:nvPr/>
          </p:nvSpPr>
          <p:spPr>
            <a:xfrm>
              <a:off x="4972909"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'is</a:t>
              </a:r>
              <a:r>
                <a:rPr lang="en-GB" dirty="0">
                  <a:solidFill>
                    <a:srgbClr val="7030A0"/>
                  </a:solidFill>
                </a:rPr>
                <a:t>'</a:t>
              </a:r>
            </a:p>
          </p:txBody>
        </p:sp>
        <p:sp>
          <p:nvSpPr>
            <p:cNvPr id="23" name="Rectangle: Rounded Corners 22">
              <a:extLst>
                <a:ext uri="{FF2B5EF4-FFF2-40B4-BE49-F238E27FC236}">
                  <a16:creationId xmlns:a16="http://schemas.microsoft.com/office/drawing/2014/main" id="{658824A7-CB72-4A95-8279-2F90FAB2F901}"/>
                </a:ext>
              </a:extLst>
            </p:cNvPr>
            <p:cNvSpPr/>
            <p:nvPr/>
          </p:nvSpPr>
          <p:spPr>
            <a:xfrm>
              <a:off x="5694910"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'becoming'</a:t>
              </a:r>
            </a:p>
          </p:txBody>
        </p:sp>
        <p:sp>
          <p:nvSpPr>
            <p:cNvPr id="24" name="Rectangle: Rounded Corners 23">
              <a:extLst>
                <a:ext uri="{FF2B5EF4-FFF2-40B4-BE49-F238E27FC236}">
                  <a16:creationId xmlns:a16="http://schemas.microsoft.com/office/drawing/2014/main" id="{D9D907DF-02B0-48A4-9486-DC86503C14DE}"/>
                </a:ext>
              </a:extLst>
            </p:cNvPr>
            <p:cNvSpPr/>
            <p:nvPr/>
          </p:nvSpPr>
          <p:spPr>
            <a:xfrm>
              <a:off x="7242411"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a:t>
              </a:r>
            </a:p>
          </p:txBody>
        </p:sp>
        <p:sp>
          <p:nvSpPr>
            <p:cNvPr id="25" name="Rectangle: Rounded Corners 24">
              <a:extLst>
                <a:ext uri="{FF2B5EF4-FFF2-40B4-BE49-F238E27FC236}">
                  <a16:creationId xmlns:a16="http://schemas.microsoft.com/office/drawing/2014/main" id="{B7C93050-A13F-4665-935A-2DC1D123505A}"/>
                </a:ext>
              </a:extLst>
            </p:cNvPr>
            <p:cNvSpPr/>
            <p:nvPr/>
          </p:nvSpPr>
          <p:spPr>
            <a:xfrm>
              <a:off x="7964412"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'problem'</a:t>
              </a:r>
            </a:p>
          </p:txBody>
        </p:sp>
        <p:sp>
          <p:nvSpPr>
            <p:cNvPr id="26" name="Rectangle: Rounded Corners 25">
              <a:extLst>
                <a:ext uri="{FF2B5EF4-FFF2-40B4-BE49-F238E27FC236}">
                  <a16:creationId xmlns:a16="http://schemas.microsoft.com/office/drawing/2014/main" id="{ECD756AE-F16A-46FC-9D3F-84EB53F42493}"/>
                </a:ext>
              </a:extLst>
            </p:cNvPr>
            <p:cNvSpPr/>
            <p:nvPr/>
          </p:nvSpPr>
          <p:spPr>
            <a:xfrm>
              <a:off x="9511916" y="3861045"/>
              <a:ext cx="533400"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grpSp>
      <p:grpSp>
        <p:nvGrpSpPr>
          <p:cNvPr id="4" name="Group 3" descr="When sentence tokenised, the text comes out as 'It's raining cats and dogs.&quot; and &quot;It is also raining elephants, which is becoming a problem.&quot;">
            <a:extLst>
              <a:ext uri="{FF2B5EF4-FFF2-40B4-BE49-F238E27FC236}">
                <a16:creationId xmlns:a16="http://schemas.microsoft.com/office/drawing/2014/main" id="{76151D92-384E-037D-0493-9EDE33D32116}"/>
              </a:ext>
            </a:extLst>
          </p:cNvPr>
          <p:cNvGrpSpPr/>
          <p:nvPr/>
        </p:nvGrpSpPr>
        <p:grpSpPr>
          <a:xfrm>
            <a:off x="623392" y="5119339"/>
            <a:ext cx="10369152" cy="617089"/>
            <a:chOff x="623392" y="5119339"/>
            <a:chExt cx="10369152" cy="617089"/>
          </a:xfrm>
        </p:grpSpPr>
        <p:sp>
          <p:nvSpPr>
            <p:cNvPr id="27" name="Rectangle: Rounded Corners 26">
              <a:extLst>
                <a:ext uri="{FF2B5EF4-FFF2-40B4-BE49-F238E27FC236}">
                  <a16:creationId xmlns:a16="http://schemas.microsoft.com/office/drawing/2014/main" id="{C73E33E8-EA25-4AFE-BC49-FF33901218AD}"/>
                </a:ext>
              </a:extLst>
            </p:cNvPr>
            <p:cNvSpPr/>
            <p:nvPr/>
          </p:nvSpPr>
          <p:spPr>
            <a:xfrm>
              <a:off x="4077174" y="5119339"/>
              <a:ext cx="6915370" cy="617089"/>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 is also raining elephants, which is becoming a problem. '</a:t>
              </a:r>
            </a:p>
          </p:txBody>
        </p:sp>
        <p:sp>
          <p:nvSpPr>
            <p:cNvPr id="28" name="Rectangle: Rounded Corners 27">
              <a:extLst>
                <a:ext uri="{FF2B5EF4-FFF2-40B4-BE49-F238E27FC236}">
                  <a16:creationId xmlns:a16="http://schemas.microsoft.com/office/drawing/2014/main" id="{C72E89FA-2B18-4753-B091-39715A7C7956}"/>
                </a:ext>
              </a:extLst>
            </p:cNvPr>
            <p:cNvSpPr/>
            <p:nvPr/>
          </p:nvSpPr>
          <p:spPr>
            <a:xfrm>
              <a:off x="623392" y="5119340"/>
              <a:ext cx="3384377" cy="617088"/>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“It’s raining cats and dogs.” </a:t>
              </a:r>
            </a:p>
          </p:txBody>
        </p:sp>
      </p:grpSp>
    </p:spTree>
    <p:extLst>
      <p:ext uri="{BB962C8B-B14F-4D97-AF65-F5344CB8AC3E}">
        <p14:creationId xmlns:p14="http://schemas.microsoft.com/office/powerpoint/2010/main" val="182923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latin typeface="Arial"/>
                <a:cs typeface="Arial"/>
              </a:rPr>
              <a:t>Processing – Standardising</a:t>
            </a:r>
            <a:endParaRPr lang="en-US" dirty="0"/>
          </a:p>
        </p:txBody>
      </p:sp>
      <p:sp>
        <p:nvSpPr>
          <p:cNvPr id="4" name="TextBox 3"/>
          <p:cNvSpPr txBox="1"/>
          <p:nvPr/>
        </p:nvSpPr>
        <p:spPr>
          <a:xfrm>
            <a:off x="280744" y="1121571"/>
            <a:ext cx="11431880" cy="4154984"/>
          </a:xfrm>
          <a:prstGeom prst="rect">
            <a:avLst/>
          </a:prstGeom>
          <a:noFill/>
        </p:spPr>
        <p:txBody>
          <a:bodyPr wrap="square" rtlCol="0" anchor="t">
            <a:spAutoFit/>
          </a:bodyPr>
          <a:lstStyle/>
          <a:p>
            <a:r>
              <a:rPr lang="en-GB" sz="2200" dirty="0">
                <a:latin typeface="Arial" panose="020B0604020202020204" pitchFamily="34" charset="0"/>
                <a:ea typeface="+mn-lt"/>
                <a:cs typeface="Arial" panose="020B0604020202020204" pitchFamily="34" charset="0"/>
              </a:rPr>
              <a:t>Goal is to replace multiple forms of ‘same’ token with a single form</a:t>
            </a:r>
          </a:p>
          <a:p>
            <a:endParaRPr lang="en-GB" sz="2200" dirty="0">
              <a:latin typeface="Arial" panose="020B0604020202020204" pitchFamily="34" charset="0"/>
              <a:ea typeface="+mn-lt"/>
              <a:cs typeface="Arial" panose="020B0604020202020204" pitchFamily="34" charset="0"/>
            </a:endParaRPr>
          </a:p>
          <a:p>
            <a:r>
              <a:rPr lang="en-GB" sz="2200" dirty="0" err="1">
                <a:latin typeface="Arial" panose="020B0604020202020204" pitchFamily="34" charset="0"/>
                <a:ea typeface="+mn-lt"/>
                <a:cs typeface="Arial" panose="020B0604020202020204" pitchFamily="34" charset="0"/>
              </a:rPr>
              <a:t>RegEx</a:t>
            </a:r>
            <a:r>
              <a:rPr lang="en-GB" sz="2200" dirty="0">
                <a:latin typeface="Arial" panose="020B0604020202020204" pitchFamily="34" charset="0"/>
                <a:ea typeface="+mn-lt"/>
                <a:cs typeface="Arial" panose="020B0604020202020204" pitchFamily="34" charset="0"/>
              </a:rPr>
              <a:t> is like find-and-replace  - useful for standardising on terminology/acronyms/etc.</a:t>
            </a:r>
          </a:p>
          <a:p>
            <a:endParaRPr lang="en-GB" sz="2200" dirty="0">
              <a:latin typeface="Arial" panose="020B0604020202020204" pitchFamily="34" charset="0"/>
              <a:ea typeface="+mn-lt"/>
              <a:cs typeface="Arial" panose="020B0604020202020204" pitchFamily="34" charset="0"/>
            </a:endParaRPr>
          </a:p>
          <a:p>
            <a:r>
              <a:rPr lang="en-GB" sz="2200" dirty="0">
                <a:latin typeface="Arial" panose="020B0604020202020204" pitchFamily="34" charset="0"/>
                <a:ea typeface="+mn-lt"/>
                <a:cs typeface="Arial" panose="020B0604020202020204" pitchFamily="34" charset="0"/>
              </a:rPr>
              <a:t>Example:   	 “cats" --&gt; “</a:t>
            </a:r>
            <a:r>
              <a:rPr lang="en-GB" sz="2200" dirty="0" err="1">
                <a:latin typeface="Arial" panose="020B0604020202020204" pitchFamily="34" charset="0"/>
                <a:ea typeface="+mn-lt"/>
                <a:cs typeface="Arial" panose="020B0604020202020204" pitchFamily="34" charset="0"/>
              </a:rPr>
              <a:t>puddy</a:t>
            </a:r>
            <a:r>
              <a:rPr lang="en-GB" sz="2200" dirty="0">
                <a:latin typeface="Arial" panose="020B0604020202020204" pitchFamily="34" charset="0"/>
                <a:ea typeface="+mn-lt"/>
                <a:cs typeface="Arial" panose="020B0604020202020204" pitchFamily="34" charset="0"/>
              </a:rPr>
              <a:t>-tats"</a:t>
            </a:r>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ea typeface="+mn-lt"/>
              <a:cs typeface="Arial" panose="020B0604020202020204" pitchFamily="34" charset="0"/>
            </a:endParaRPr>
          </a:p>
          <a:p>
            <a:r>
              <a:rPr lang="en-GB" sz="2200" dirty="0">
                <a:latin typeface="Arial" panose="020B0604020202020204" pitchFamily="34" charset="0"/>
                <a:ea typeface="+mn-lt"/>
                <a:cs typeface="Arial" panose="020B0604020202020204" pitchFamily="34" charset="0"/>
              </a:rPr>
              <a:t>‘It's raining cats and dogs. It is also raining elephants, which is becoming a problem.’</a:t>
            </a:r>
          </a:p>
          <a:p>
            <a:endParaRPr lang="en-GB" sz="2200" dirty="0">
              <a:latin typeface="Arial" panose="020B0604020202020204" pitchFamily="34" charset="0"/>
              <a:ea typeface="+mn-lt"/>
              <a:cs typeface="Arial" panose="020B0604020202020204" pitchFamily="34" charset="0"/>
            </a:endParaRPr>
          </a:p>
          <a:p>
            <a:endParaRPr lang="en-GB" sz="2200" dirty="0">
              <a:latin typeface="Arial" panose="020B0604020202020204" pitchFamily="34" charset="0"/>
              <a:ea typeface="+mn-lt"/>
              <a:cs typeface="Arial" panose="020B0604020202020204" pitchFamily="34" charset="0"/>
            </a:endParaRPr>
          </a:p>
          <a:p>
            <a:endParaRPr lang="en-GB" sz="2200" dirty="0">
              <a:latin typeface="Arial" panose="020B0604020202020204" pitchFamily="34" charset="0"/>
              <a:ea typeface="+mn-lt"/>
              <a:cs typeface="Arial" panose="020B0604020202020204" pitchFamily="34" charset="0"/>
            </a:endParaRPr>
          </a:p>
          <a:p>
            <a:endParaRPr lang="en-GB" sz="2200" dirty="0">
              <a:latin typeface="Arial" panose="020B0604020202020204" pitchFamily="34" charset="0"/>
              <a:ea typeface="+mn-lt"/>
              <a:cs typeface="Arial" panose="020B0604020202020204" pitchFamily="34" charset="0"/>
            </a:endParaRPr>
          </a:p>
          <a:p>
            <a:endParaRPr lang="en-GB" sz="2200" dirty="0">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278643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Processing – After standardising</a:t>
            </a:r>
            <a:endParaRPr lang="en-US" dirty="0"/>
          </a:p>
        </p:txBody>
      </p:sp>
      <p:sp>
        <p:nvSpPr>
          <p:cNvPr id="4" name="TextBox 3"/>
          <p:cNvSpPr txBox="1"/>
          <p:nvPr/>
        </p:nvSpPr>
        <p:spPr>
          <a:xfrm>
            <a:off x="280744" y="1121571"/>
            <a:ext cx="11431880" cy="4801314"/>
          </a:xfrm>
          <a:prstGeom prst="rect">
            <a:avLst/>
          </a:prstGeom>
          <a:noFill/>
        </p:spPr>
        <p:txBody>
          <a:bodyPr wrap="square" rtlCol="0" anchor="t">
            <a:spAutoFit/>
          </a:bodyPr>
          <a:lstStyle/>
          <a:p>
            <a:r>
              <a:rPr lang="en-GB" sz="2200" dirty="0">
                <a:latin typeface="Arial" panose="020B0604020202020204" pitchFamily="34" charset="0"/>
                <a:ea typeface="+mn-lt"/>
                <a:cs typeface="Arial" panose="020B0604020202020204" pitchFamily="34" charset="0"/>
              </a:rPr>
              <a:t>Goal is to replace multiple forms of ‘same’ token with a single form</a:t>
            </a:r>
          </a:p>
          <a:p>
            <a:endParaRPr lang="en-GB" sz="2200" dirty="0">
              <a:latin typeface="Arial" panose="020B0604020202020204" pitchFamily="34" charset="0"/>
              <a:ea typeface="+mn-lt"/>
              <a:cs typeface="Arial" panose="020B0604020202020204" pitchFamily="34" charset="0"/>
            </a:endParaRPr>
          </a:p>
          <a:p>
            <a:r>
              <a:rPr lang="en-GB" sz="2200" dirty="0" err="1">
                <a:latin typeface="Arial" panose="020B0604020202020204" pitchFamily="34" charset="0"/>
                <a:ea typeface="+mn-lt"/>
                <a:cs typeface="Arial" panose="020B0604020202020204" pitchFamily="34" charset="0"/>
              </a:rPr>
              <a:t>RegEx</a:t>
            </a:r>
            <a:r>
              <a:rPr lang="en-GB" sz="2200" dirty="0">
                <a:latin typeface="Arial" panose="020B0604020202020204" pitchFamily="34" charset="0"/>
                <a:ea typeface="+mn-lt"/>
                <a:cs typeface="Arial" panose="020B0604020202020204" pitchFamily="34" charset="0"/>
              </a:rPr>
              <a:t> is like find-and-replace  - useful for standardising on terminology/acronyms/etc.</a:t>
            </a:r>
          </a:p>
          <a:p>
            <a:endParaRPr lang="en-GB" sz="2200" dirty="0">
              <a:latin typeface="Arial" panose="020B0604020202020204" pitchFamily="34" charset="0"/>
              <a:ea typeface="+mn-lt"/>
              <a:cs typeface="Arial" panose="020B0604020202020204" pitchFamily="34" charset="0"/>
            </a:endParaRPr>
          </a:p>
          <a:p>
            <a:r>
              <a:rPr lang="en-GB" sz="2200" dirty="0">
                <a:latin typeface="Arial" panose="020B0604020202020204" pitchFamily="34" charset="0"/>
                <a:ea typeface="+mn-lt"/>
                <a:cs typeface="Arial" panose="020B0604020202020204" pitchFamily="34" charset="0"/>
              </a:rPr>
              <a:t>Example:   	 “cats" --&gt; “</a:t>
            </a:r>
            <a:r>
              <a:rPr lang="en-GB" sz="2200" dirty="0" err="1">
                <a:latin typeface="Arial" panose="020B0604020202020204" pitchFamily="34" charset="0"/>
                <a:ea typeface="+mn-lt"/>
                <a:cs typeface="Arial" panose="020B0604020202020204" pitchFamily="34" charset="0"/>
              </a:rPr>
              <a:t>puddy</a:t>
            </a:r>
            <a:r>
              <a:rPr lang="en-GB" sz="2200" dirty="0">
                <a:latin typeface="Arial" panose="020B0604020202020204" pitchFamily="34" charset="0"/>
                <a:ea typeface="+mn-lt"/>
                <a:cs typeface="Arial" panose="020B0604020202020204" pitchFamily="34" charset="0"/>
              </a:rPr>
              <a:t>-tats"</a:t>
            </a:r>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ea typeface="+mn-lt"/>
              <a:cs typeface="Arial" panose="020B0604020202020204" pitchFamily="34" charset="0"/>
            </a:endParaRPr>
          </a:p>
          <a:p>
            <a:r>
              <a:rPr lang="en-GB" sz="2200" dirty="0">
                <a:latin typeface="Arial" panose="020B0604020202020204" pitchFamily="34" charset="0"/>
                <a:ea typeface="+mn-lt"/>
                <a:cs typeface="Arial" panose="020B0604020202020204" pitchFamily="34" charset="0"/>
              </a:rPr>
              <a:t>‘It's raining cats and dogs. It is also raining elephants, which is becoming a problem.’</a:t>
            </a:r>
          </a:p>
          <a:p>
            <a:endParaRPr lang="en-GB" sz="2200" dirty="0">
              <a:latin typeface="Arial" panose="020B0604020202020204" pitchFamily="34" charset="0"/>
              <a:ea typeface="+mn-lt"/>
              <a:cs typeface="Arial" panose="020B0604020202020204" pitchFamily="34" charset="0"/>
            </a:endParaRPr>
          </a:p>
          <a:p>
            <a:endParaRPr lang="en-GB" sz="2200" dirty="0">
              <a:latin typeface="Arial" panose="020B0604020202020204" pitchFamily="34" charset="0"/>
              <a:ea typeface="+mn-lt"/>
              <a:cs typeface="Arial" panose="020B0604020202020204" pitchFamily="34" charset="0"/>
            </a:endParaRPr>
          </a:p>
          <a:p>
            <a:endParaRPr lang="en-GB" sz="2200" dirty="0">
              <a:latin typeface="Arial" panose="020B0604020202020204" pitchFamily="34" charset="0"/>
              <a:ea typeface="+mn-lt"/>
              <a:cs typeface="Arial" panose="020B0604020202020204" pitchFamily="34" charset="0"/>
            </a:endParaRPr>
          </a:p>
          <a:p>
            <a:endParaRPr lang="en-GB" sz="2200" dirty="0">
              <a:latin typeface="Arial" panose="020B0604020202020204" pitchFamily="34" charset="0"/>
              <a:ea typeface="+mn-lt"/>
              <a:cs typeface="Arial" panose="020B0604020202020204" pitchFamily="34" charset="0"/>
            </a:endParaRPr>
          </a:p>
          <a:p>
            <a:endParaRPr lang="en-GB" sz="2200" dirty="0">
              <a:latin typeface="Arial" panose="020B0604020202020204" pitchFamily="34" charset="0"/>
              <a:ea typeface="+mn-lt"/>
              <a:cs typeface="Arial" panose="020B0604020202020204" pitchFamily="34" charset="0"/>
            </a:endParaRPr>
          </a:p>
          <a:p>
            <a:r>
              <a:rPr lang="en-GB" sz="2200" dirty="0">
                <a:latin typeface="Arial" panose="020B0604020202020204" pitchFamily="34" charset="0"/>
                <a:ea typeface="+mn-lt"/>
                <a:cs typeface="Arial" panose="020B0604020202020204" pitchFamily="34" charset="0"/>
              </a:rPr>
              <a:t>‘It's raining </a:t>
            </a:r>
            <a:r>
              <a:rPr lang="en-GB" sz="2200" dirty="0" err="1">
                <a:latin typeface="Arial" panose="020B0604020202020204" pitchFamily="34" charset="0"/>
                <a:ea typeface="+mn-lt"/>
                <a:cs typeface="Arial" panose="020B0604020202020204" pitchFamily="34" charset="0"/>
              </a:rPr>
              <a:t>puddy</a:t>
            </a:r>
            <a:r>
              <a:rPr lang="en-GB" sz="2200" dirty="0">
                <a:latin typeface="Arial" panose="020B0604020202020204" pitchFamily="34" charset="0"/>
                <a:ea typeface="+mn-lt"/>
                <a:cs typeface="Arial" panose="020B0604020202020204" pitchFamily="34" charset="0"/>
              </a:rPr>
              <a:t>-tats and dogs. It is also raining elephants, which is becoming a problem.’</a:t>
            </a:r>
          </a:p>
          <a:p>
            <a:endParaRPr lang="en-GB" sz="2000" dirty="0">
              <a:latin typeface="Arial" panose="020B0604020202020204" pitchFamily="34" charset="0"/>
              <a:cs typeface="Arial" panose="020B0604020202020204" pitchFamily="34" charset="0"/>
            </a:endParaRPr>
          </a:p>
        </p:txBody>
      </p:sp>
      <p:sp>
        <p:nvSpPr>
          <p:cNvPr id="2" name="Arrow: Down 1">
            <a:extLst>
              <a:ext uri="{FF2B5EF4-FFF2-40B4-BE49-F238E27FC236}">
                <a16:creationId xmlns:a16="http://schemas.microsoft.com/office/drawing/2014/main" id="{9E10E374-2725-425C-9791-3EA1C59F96F8}"/>
              </a:ext>
              <a:ext uri="{C183D7F6-B498-43B3-948B-1728B52AA6E4}">
                <adec:decorative xmlns:adec="http://schemas.microsoft.com/office/drawing/2017/decorative" val="1"/>
              </a:ext>
            </a:extLst>
          </p:cNvPr>
          <p:cNvSpPr/>
          <p:nvPr/>
        </p:nvSpPr>
        <p:spPr>
          <a:xfrm>
            <a:off x="1847528" y="3789040"/>
            <a:ext cx="648072" cy="1215008"/>
          </a:xfrm>
          <a:prstGeom prst="downArrow">
            <a:avLst/>
          </a:prstGeom>
          <a:solidFill>
            <a:schemeClr val="accent4">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324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latin typeface="Arial"/>
                <a:cs typeface="Arial"/>
              </a:rPr>
              <a:t>Processing – Removing irrelevancies</a:t>
            </a:r>
            <a:endParaRPr lang="en-US" dirty="0"/>
          </a:p>
        </p:txBody>
      </p:sp>
      <p:sp>
        <p:nvSpPr>
          <p:cNvPr id="4" name="TextBox 3"/>
          <p:cNvSpPr txBox="1"/>
          <p:nvPr/>
        </p:nvSpPr>
        <p:spPr>
          <a:xfrm>
            <a:off x="424760" y="1121571"/>
            <a:ext cx="10812089" cy="3170099"/>
          </a:xfrm>
          <a:prstGeom prst="rect">
            <a:avLst/>
          </a:prstGeom>
          <a:noFill/>
        </p:spPr>
        <p:txBody>
          <a:bodyPr wrap="square" rtlCol="0" anchor="t">
            <a:spAutoFit/>
          </a:bodyPr>
          <a:lstStyle/>
          <a:p>
            <a:r>
              <a:rPr lang="en-GB" sz="2000" dirty="0">
                <a:latin typeface="Arial" panose="020B0604020202020204" pitchFamily="34" charset="0"/>
                <a:ea typeface="+mn-lt"/>
                <a:cs typeface="Arial" panose="020B0604020202020204" pitchFamily="34" charset="0"/>
              </a:rPr>
              <a:t>Stop words and punctuation</a:t>
            </a: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p:txBody>
      </p:sp>
      <p:grpSp>
        <p:nvGrpSpPr>
          <p:cNvPr id="65" name="Group 64" descr="A visual depiction of the text after it has been word tokenised reads &quot;it, s, raining, cats, and, dogs, full stop, it, is, also, raining, elephants, comma, which, is, becoming, a, problem, full stop. &quot;">
            <a:extLst>
              <a:ext uri="{FF2B5EF4-FFF2-40B4-BE49-F238E27FC236}">
                <a16:creationId xmlns:a16="http://schemas.microsoft.com/office/drawing/2014/main" id="{71114975-9855-4210-AA5E-170CF58D38D2}"/>
              </a:ext>
            </a:extLst>
          </p:cNvPr>
          <p:cNvGrpSpPr/>
          <p:nvPr/>
        </p:nvGrpSpPr>
        <p:grpSpPr>
          <a:xfrm>
            <a:off x="758203" y="1988840"/>
            <a:ext cx="10812089" cy="1429007"/>
            <a:chOff x="758204" y="3140968"/>
            <a:chExt cx="9287112" cy="1215377"/>
          </a:xfrm>
        </p:grpSpPr>
        <p:sp>
          <p:nvSpPr>
            <p:cNvPr id="66" name="Rectangle: Rounded Corners 65">
              <a:extLst>
                <a:ext uri="{FF2B5EF4-FFF2-40B4-BE49-F238E27FC236}">
                  <a16:creationId xmlns:a16="http://schemas.microsoft.com/office/drawing/2014/main" id="{C21A8C9E-ACDC-4BB0-8948-37EA46FC1F46}"/>
                </a:ext>
              </a:extLst>
            </p:cNvPr>
            <p:cNvSpPr/>
            <p:nvPr/>
          </p:nvSpPr>
          <p:spPr>
            <a:xfrm>
              <a:off x="6066020" y="3140968"/>
              <a:ext cx="518273"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67" name="Rectangle: Rounded Corners 66">
              <a:extLst>
                <a:ext uri="{FF2B5EF4-FFF2-40B4-BE49-F238E27FC236}">
                  <a16:creationId xmlns:a16="http://schemas.microsoft.com/office/drawing/2014/main" id="{28189A3F-D1B6-4943-9467-410810B8898D}"/>
                </a:ext>
              </a:extLst>
            </p:cNvPr>
            <p:cNvSpPr/>
            <p:nvPr/>
          </p:nvSpPr>
          <p:spPr>
            <a:xfrm>
              <a:off x="6655604"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68" name="Rectangle: Rounded Corners 67">
              <a:extLst>
                <a:ext uri="{FF2B5EF4-FFF2-40B4-BE49-F238E27FC236}">
                  <a16:creationId xmlns:a16="http://schemas.microsoft.com/office/drawing/2014/main" id="{8AF55F01-2830-4603-8C05-B38B29527914}"/>
                </a:ext>
              </a:extLst>
            </p:cNvPr>
            <p:cNvSpPr/>
            <p:nvPr/>
          </p:nvSpPr>
          <p:spPr>
            <a:xfrm>
              <a:off x="3338407" y="3861045"/>
              <a:ext cx="4699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69" name="Rectangle: Rounded Corners 68">
              <a:extLst>
                <a:ext uri="{FF2B5EF4-FFF2-40B4-BE49-F238E27FC236}">
                  <a16:creationId xmlns:a16="http://schemas.microsoft.com/office/drawing/2014/main" id="{6F113E98-7E5D-4F59-8A30-FD6FBF31FC97}"/>
                </a:ext>
              </a:extLst>
            </p:cNvPr>
            <p:cNvSpPr/>
            <p:nvPr/>
          </p:nvSpPr>
          <p:spPr>
            <a:xfrm>
              <a:off x="1790906"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'elephants'</a:t>
              </a:r>
            </a:p>
          </p:txBody>
        </p:sp>
        <p:sp>
          <p:nvSpPr>
            <p:cNvPr id="70" name="Rectangle: Rounded Corners 69">
              <a:extLst>
                <a:ext uri="{FF2B5EF4-FFF2-40B4-BE49-F238E27FC236}">
                  <a16:creationId xmlns:a16="http://schemas.microsoft.com/office/drawing/2014/main" id="{99387E2A-31B5-49B6-83DB-33666F7F2C54}"/>
                </a:ext>
              </a:extLst>
            </p:cNvPr>
            <p:cNvSpPr/>
            <p:nvPr/>
          </p:nvSpPr>
          <p:spPr>
            <a:xfrm>
              <a:off x="8114172" y="3140968"/>
              <a:ext cx="752764"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'also</a:t>
              </a:r>
              <a:r>
                <a:rPr lang="en-GB" dirty="0">
                  <a:solidFill>
                    <a:srgbClr val="7030A0"/>
                  </a:solidFill>
                </a:rPr>
                <a:t>'</a:t>
              </a:r>
            </a:p>
          </p:txBody>
        </p:sp>
        <p:sp>
          <p:nvSpPr>
            <p:cNvPr id="71" name="Rectangle: Rounded Corners 70">
              <a:extLst>
                <a:ext uri="{FF2B5EF4-FFF2-40B4-BE49-F238E27FC236}">
                  <a16:creationId xmlns:a16="http://schemas.microsoft.com/office/drawing/2014/main" id="{85DA8795-A0BC-450A-B676-FF5199658E86}"/>
                </a:ext>
              </a:extLst>
            </p:cNvPr>
            <p:cNvSpPr/>
            <p:nvPr/>
          </p:nvSpPr>
          <p:spPr>
            <a:xfrm>
              <a:off x="7384888"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'is'</a:t>
              </a:r>
            </a:p>
          </p:txBody>
        </p:sp>
        <p:sp>
          <p:nvSpPr>
            <p:cNvPr id="72" name="Rectangle: Rounded Corners 71">
              <a:extLst>
                <a:ext uri="{FF2B5EF4-FFF2-40B4-BE49-F238E27FC236}">
                  <a16:creationId xmlns:a16="http://schemas.microsoft.com/office/drawing/2014/main" id="{638FE0E0-9392-4E57-8B99-B007EFDBDE0C}"/>
                </a:ext>
              </a:extLst>
            </p:cNvPr>
            <p:cNvSpPr/>
            <p:nvPr/>
          </p:nvSpPr>
          <p:spPr>
            <a:xfrm>
              <a:off x="5120836" y="3140968"/>
              <a:ext cx="889000" cy="4572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'dogs'</a:t>
              </a:r>
            </a:p>
          </p:txBody>
        </p:sp>
        <p:sp>
          <p:nvSpPr>
            <p:cNvPr id="73" name="Rectangle: Rounded Corners 72">
              <a:extLst>
                <a:ext uri="{FF2B5EF4-FFF2-40B4-BE49-F238E27FC236}">
                  <a16:creationId xmlns:a16="http://schemas.microsoft.com/office/drawing/2014/main" id="{89442825-76EA-433C-9026-E5CA8175EB83}"/>
                </a:ext>
              </a:extLst>
            </p:cNvPr>
            <p:cNvSpPr/>
            <p:nvPr/>
          </p:nvSpPr>
          <p:spPr>
            <a:xfrm>
              <a:off x="4251852" y="3140968"/>
              <a:ext cx="812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'and'</a:t>
              </a:r>
            </a:p>
          </p:txBody>
        </p:sp>
        <p:sp>
          <p:nvSpPr>
            <p:cNvPr id="74" name="Rectangle: Rounded Corners 73">
              <a:extLst>
                <a:ext uri="{FF2B5EF4-FFF2-40B4-BE49-F238E27FC236}">
                  <a16:creationId xmlns:a16="http://schemas.microsoft.com/office/drawing/2014/main" id="{0A996593-3155-458B-84F0-CB54E5DCE85E}"/>
                </a:ext>
              </a:extLst>
            </p:cNvPr>
            <p:cNvSpPr/>
            <p:nvPr/>
          </p:nvSpPr>
          <p:spPr>
            <a:xfrm>
              <a:off x="3420968" y="3140968"/>
              <a:ext cx="774700"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'cats'</a:t>
              </a:r>
            </a:p>
          </p:txBody>
        </p:sp>
        <p:sp>
          <p:nvSpPr>
            <p:cNvPr id="75" name="Rectangle: Rounded Corners 74">
              <a:extLst>
                <a:ext uri="{FF2B5EF4-FFF2-40B4-BE49-F238E27FC236}">
                  <a16:creationId xmlns:a16="http://schemas.microsoft.com/office/drawing/2014/main" id="{4C68550D-068C-49E1-BD35-AF7243391FF3}"/>
                </a:ext>
              </a:extLst>
            </p:cNvPr>
            <p:cNvSpPr/>
            <p:nvPr/>
          </p:nvSpPr>
          <p:spPr>
            <a:xfrm>
              <a:off x="2297984"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76" name="Rectangle: Rounded Corners 75">
              <a:extLst>
                <a:ext uri="{FF2B5EF4-FFF2-40B4-BE49-F238E27FC236}">
                  <a16:creationId xmlns:a16="http://schemas.microsoft.com/office/drawing/2014/main" id="{EB087460-E017-441F-A8D5-F4E14B308BDF}"/>
                </a:ext>
              </a:extLst>
            </p:cNvPr>
            <p:cNvSpPr/>
            <p:nvPr/>
          </p:nvSpPr>
          <p:spPr>
            <a:xfrm>
              <a:off x="1487488" y="3140968"/>
              <a:ext cx="754312"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"'s"</a:t>
              </a:r>
            </a:p>
          </p:txBody>
        </p:sp>
        <p:sp>
          <p:nvSpPr>
            <p:cNvPr id="77" name="Rectangle: Rounded Corners 76">
              <a:extLst>
                <a:ext uri="{FF2B5EF4-FFF2-40B4-BE49-F238E27FC236}">
                  <a16:creationId xmlns:a16="http://schemas.microsoft.com/office/drawing/2014/main" id="{A4220E73-788D-4390-8B52-7D7597B88CB2}"/>
                </a:ext>
              </a:extLst>
            </p:cNvPr>
            <p:cNvSpPr/>
            <p:nvPr/>
          </p:nvSpPr>
          <p:spPr>
            <a:xfrm>
              <a:off x="758204" y="3140968"/>
              <a:ext cx="729284"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78" name="Rectangle: Rounded Corners 77">
              <a:extLst>
                <a:ext uri="{FF2B5EF4-FFF2-40B4-BE49-F238E27FC236}">
                  <a16:creationId xmlns:a16="http://schemas.microsoft.com/office/drawing/2014/main" id="{09E15937-AD6F-4433-9849-694B91A9446A}"/>
                </a:ext>
              </a:extLst>
            </p:cNvPr>
            <p:cNvSpPr/>
            <p:nvPr/>
          </p:nvSpPr>
          <p:spPr>
            <a:xfrm>
              <a:off x="8923116"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79" name="Rectangle: Rounded Corners 78">
              <a:extLst>
                <a:ext uri="{FF2B5EF4-FFF2-40B4-BE49-F238E27FC236}">
                  <a16:creationId xmlns:a16="http://schemas.microsoft.com/office/drawing/2014/main" id="{EE880409-B264-4F47-89FA-3D8CA3615FE8}"/>
                </a:ext>
              </a:extLst>
            </p:cNvPr>
            <p:cNvSpPr/>
            <p:nvPr/>
          </p:nvSpPr>
          <p:spPr>
            <a:xfrm>
              <a:off x="3857208" y="3869804"/>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'which'</a:t>
              </a:r>
            </a:p>
          </p:txBody>
        </p:sp>
        <p:sp>
          <p:nvSpPr>
            <p:cNvPr id="80" name="Rectangle: Rounded Corners 79">
              <a:extLst>
                <a:ext uri="{FF2B5EF4-FFF2-40B4-BE49-F238E27FC236}">
                  <a16:creationId xmlns:a16="http://schemas.microsoft.com/office/drawing/2014/main" id="{B16744F5-C134-48CA-BC4C-40FA7AB8838B}"/>
                </a:ext>
              </a:extLst>
            </p:cNvPr>
            <p:cNvSpPr/>
            <p:nvPr/>
          </p:nvSpPr>
          <p:spPr>
            <a:xfrm>
              <a:off x="4972909"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'is</a:t>
              </a:r>
              <a:r>
                <a:rPr lang="en-GB" dirty="0">
                  <a:solidFill>
                    <a:srgbClr val="7030A0"/>
                  </a:solidFill>
                </a:rPr>
                <a:t>'</a:t>
              </a:r>
            </a:p>
          </p:txBody>
        </p:sp>
        <p:sp>
          <p:nvSpPr>
            <p:cNvPr id="81" name="Rectangle: Rounded Corners 80" descr="A visual depiction of the text after it has been word tokenised. ">
              <a:extLst>
                <a:ext uri="{FF2B5EF4-FFF2-40B4-BE49-F238E27FC236}">
                  <a16:creationId xmlns:a16="http://schemas.microsoft.com/office/drawing/2014/main" id="{4D7572F9-5D69-4746-BB3C-7954346D872F}"/>
                </a:ext>
              </a:extLst>
            </p:cNvPr>
            <p:cNvSpPr/>
            <p:nvPr/>
          </p:nvSpPr>
          <p:spPr>
            <a:xfrm>
              <a:off x="5694910"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'becoming'</a:t>
              </a:r>
            </a:p>
          </p:txBody>
        </p:sp>
        <p:sp>
          <p:nvSpPr>
            <p:cNvPr id="82" name="Rectangle: Rounded Corners 81">
              <a:extLst>
                <a:ext uri="{FF2B5EF4-FFF2-40B4-BE49-F238E27FC236}">
                  <a16:creationId xmlns:a16="http://schemas.microsoft.com/office/drawing/2014/main" id="{FE974C21-01F0-49A1-876E-8F44C5364038}"/>
                </a:ext>
              </a:extLst>
            </p:cNvPr>
            <p:cNvSpPr/>
            <p:nvPr/>
          </p:nvSpPr>
          <p:spPr>
            <a:xfrm>
              <a:off x="7242411"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a:t>
              </a:r>
            </a:p>
          </p:txBody>
        </p:sp>
        <p:sp>
          <p:nvSpPr>
            <p:cNvPr id="83" name="Rectangle: Rounded Corners 82">
              <a:extLst>
                <a:ext uri="{FF2B5EF4-FFF2-40B4-BE49-F238E27FC236}">
                  <a16:creationId xmlns:a16="http://schemas.microsoft.com/office/drawing/2014/main" id="{63F27505-C6AA-4A84-A2F5-FAC58BBBBD1D}"/>
                </a:ext>
              </a:extLst>
            </p:cNvPr>
            <p:cNvSpPr/>
            <p:nvPr/>
          </p:nvSpPr>
          <p:spPr>
            <a:xfrm>
              <a:off x="7964412"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'problem'</a:t>
              </a:r>
            </a:p>
          </p:txBody>
        </p:sp>
        <p:sp>
          <p:nvSpPr>
            <p:cNvPr id="84" name="Rectangle: Rounded Corners 83">
              <a:extLst>
                <a:ext uri="{FF2B5EF4-FFF2-40B4-BE49-F238E27FC236}">
                  <a16:creationId xmlns:a16="http://schemas.microsoft.com/office/drawing/2014/main" id="{4A6D9ED9-4791-4BD1-9BE6-1F849D34036D}"/>
                </a:ext>
              </a:extLst>
            </p:cNvPr>
            <p:cNvSpPr/>
            <p:nvPr/>
          </p:nvSpPr>
          <p:spPr>
            <a:xfrm>
              <a:off x="9511916" y="3861045"/>
              <a:ext cx="533400"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grpSp>
    </p:spTree>
    <p:extLst>
      <p:ext uri="{BB962C8B-B14F-4D97-AF65-F5344CB8AC3E}">
        <p14:creationId xmlns:p14="http://schemas.microsoft.com/office/powerpoint/2010/main" val="4364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Processing – after removing irrelevancies</a:t>
            </a:r>
            <a:endParaRPr lang="en-US" dirty="0"/>
          </a:p>
        </p:txBody>
      </p:sp>
      <p:sp>
        <p:nvSpPr>
          <p:cNvPr id="4" name="TextBox 3"/>
          <p:cNvSpPr txBox="1"/>
          <p:nvPr/>
        </p:nvSpPr>
        <p:spPr>
          <a:xfrm>
            <a:off x="424760" y="1121571"/>
            <a:ext cx="10812089" cy="3170099"/>
          </a:xfrm>
          <a:prstGeom prst="rect">
            <a:avLst/>
          </a:prstGeom>
          <a:noFill/>
        </p:spPr>
        <p:txBody>
          <a:bodyPr wrap="square" rtlCol="0" anchor="t">
            <a:spAutoFit/>
          </a:bodyPr>
          <a:lstStyle/>
          <a:p>
            <a:r>
              <a:rPr lang="en-GB" sz="2000" dirty="0">
                <a:latin typeface="Arial" panose="020B0604020202020204" pitchFamily="34" charset="0"/>
                <a:ea typeface="+mn-lt"/>
                <a:cs typeface="Arial" panose="020B0604020202020204" pitchFamily="34" charset="0"/>
              </a:rPr>
              <a:t>Stop words and punctuation</a:t>
            </a: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p:txBody>
      </p:sp>
      <p:sp>
        <p:nvSpPr>
          <p:cNvPr id="25" name="Arrow: Down 24">
            <a:extLst>
              <a:ext uri="{FF2B5EF4-FFF2-40B4-BE49-F238E27FC236}">
                <a16:creationId xmlns:a16="http://schemas.microsoft.com/office/drawing/2014/main" id="{0C27BCB7-AF79-44A6-9C74-6EEF763B5E7C}"/>
              </a:ext>
              <a:ext uri="{C183D7F6-B498-43B3-948B-1728B52AA6E4}">
                <adec:decorative xmlns:adec="http://schemas.microsoft.com/office/drawing/2017/decorative" val="1"/>
              </a:ext>
            </a:extLst>
          </p:cNvPr>
          <p:cNvSpPr/>
          <p:nvPr/>
        </p:nvSpPr>
        <p:spPr>
          <a:xfrm>
            <a:off x="5159896" y="3510136"/>
            <a:ext cx="648072" cy="1215008"/>
          </a:xfrm>
          <a:prstGeom prst="downArrow">
            <a:avLst/>
          </a:prstGeom>
          <a:solidFill>
            <a:schemeClr val="accent4">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a:extLst>
              <a:ext uri="{FF2B5EF4-FFF2-40B4-BE49-F238E27FC236}">
                <a16:creationId xmlns:a16="http://schemas.microsoft.com/office/drawing/2014/main" id="{71114975-9855-4210-AA5E-170CF58D38D2}"/>
              </a:ext>
              <a:ext uri="{C183D7F6-B498-43B3-948B-1728B52AA6E4}">
                <adec:decorative xmlns:adec="http://schemas.microsoft.com/office/drawing/2017/decorative" val="1"/>
              </a:ext>
            </a:extLst>
          </p:cNvPr>
          <p:cNvGrpSpPr/>
          <p:nvPr/>
        </p:nvGrpSpPr>
        <p:grpSpPr>
          <a:xfrm>
            <a:off x="758203" y="1988840"/>
            <a:ext cx="10812089" cy="1429007"/>
            <a:chOff x="758204" y="3140968"/>
            <a:chExt cx="9287112" cy="1215377"/>
          </a:xfrm>
        </p:grpSpPr>
        <p:sp>
          <p:nvSpPr>
            <p:cNvPr id="66" name="Rectangle: Rounded Corners 65">
              <a:extLst>
                <a:ext uri="{FF2B5EF4-FFF2-40B4-BE49-F238E27FC236}">
                  <a16:creationId xmlns:a16="http://schemas.microsoft.com/office/drawing/2014/main" id="{C21A8C9E-ACDC-4BB0-8948-37EA46FC1F46}"/>
                </a:ext>
              </a:extLst>
            </p:cNvPr>
            <p:cNvSpPr/>
            <p:nvPr/>
          </p:nvSpPr>
          <p:spPr>
            <a:xfrm>
              <a:off x="6066020" y="3140968"/>
              <a:ext cx="518273"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67" name="Rectangle: Rounded Corners 66">
              <a:extLst>
                <a:ext uri="{FF2B5EF4-FFF2-40B4-BE49-F238E27FC236}">
                  <a16:creationId xmlns:a16="http://schemas.microsoft.com/office/drawing/2014/main" id="{28189A3F-D1B6-4943-9467-410810B8898D}"/>
                </a:ext>
              </a:extLst>
            </p:cNvPr>
            <p:cNvSpPr/>
            <p:nvPr/>
          </p:nvSpPr>
          <p:spPr>
            <a:xfrm>
              <a:off x="6655604"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68" name="Rectangle: Rounded Corners 67">
              <a:extLst>
                <a:ext uri="{FF2B5EF4-FFF2-40B4-BE49-F238E27FC236}">
                  <a16:creationId xmlns:a16="http://schemas.microsoft.com/office/drawing/2014/main" id="{8AF55F01-2830-4603-8C05-B38B29527914}"/>
                </a:ext>
              </a:extLst>
            </p:cNvPr>
            <p:cNvSpPr/>
            <p:nvPr/>
          </p:nvSpPr>
          <p:spPr>
            <a:xfrm>
              <a:off x="3338407" y="3861045"/>
              <a:ext cx="4699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69" name="Rectangle: Rounded Corners 68">
              <a:extLst>
                <a:ext uri="{FF2B5EF4-FFF2-40B4-BE49-F238E27FC236}">
                  <a16:creationId xmlns:a16="http://schemas.microsoft.com/office/drawing/2014/main" id="{6F113E98-7E5D-4F59-8A30-FD6FBF31FC97}"/>
                </a:ext>
              </a:extLst>
            </p:cNvPr>
            <p:cNvSpPr/>
            <p:nvPr/>
          </p:nvSpPr>
          <p:spPr>
            <a:xfrm>
              <a:off x="1790906"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'elephants'</a:t>
              </a:r>
            </a:p>
          </p:txBody>
        </p:sp>
        <p:sp>
          <p:nvSpPr>
            <p:cNvPr id="70" name="Rectangle: Rounded Corners 69">
              <a:extLst>
                <a:ext uri="{FF2B5EF4-FFF2-40B4-BE49-F238E27FC236}">
                  <a16:creationId xmlns:a16="http://schemas.microsoft.com/office/drawing/2014/main" id="{99387E2A-31B5-49B6-83DB-33666F7F2C54}"/>
                </a:ext>
              </a:extLst>
            </p:cNvPr>
            <p:cNvSpPr/>
            <p:nvPr/>
          </p:nvSpPr>
          <p:spPr>
            <a:xfrm>
              <a:off x="8114172" y="3140968"/>
              <a:ext cx="752764"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'also</a:t>
              </a:r>
              <a:r>
                <a:rPr lang="en-GB" dirty="0">
                  <a:solidFill>
                    <a:srgbClr val="7030A0"/>
                  </a:solidFill>
                </a:rPr>
                <a:t>'</a:t>
              </a:r>
            </a:p>
          </p:txBody>
        </p:sp>
        <p:sp>
          <p:nvSpPr>
            <p:cNvPr id="71" name="Rectangle: Rounded Corners 70">
              <a:extLst>
                <a:ext uri="{FF2B5EF4-FFF2-40B4-BE49-F238E27FC236}">
                  <a16:creationId xmlns:a16="http://schemas.microsoft.com/office/drawing/2014/main" id="{85DA8795-A0BC-450A-B676-FF5199658E86}"/>
                </a:ext>
              </a:extLst>
            </p:cNvPr>
            <p:cNvSpPr/>
            <p:nvPr/>
          </p:nvSpPr>
          <p:spPr>
            <a:xfrm>
              <a:off x="7384888"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'is'</a:t>
              </a:r>
            </a:p>
          </p:txBody>
        </p:sp>
        <p:sp>
          <p:nvSpPr>
            <p:cNvPr id="72" name="Rectangle: Rounded Corners 71">
              <a:extLst>
                <a:ext uri="{FF2B5EF4-FFF2-40B4-BE49-F238E27FC236}">
                  <a16:creationId xmlns:a16="http://schemas.microsoft.com/office/drawing/2014/main" id="{638FE0E0-9392-4E57-8B99-B007EFDBDE0C}"/>
                </a:ext>
              </a:extLst>
            </p:cNvPr>
            <p:cNvSpPr/>
            <p:nvPr/>
          </p:nvSpPr>
          <p:spPr>
            <a:xfrm>
              <a:off x="5120836" y="3140968"/>
              <a:ext cx="889000" cy="4572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'dogs'</a:t>
              </a:r>
            </a:p>
          </p:txBody>
        </p:sp>
        <p:sp>
          <p:nvSpPr>
            <p:cNvPr id="73" name="Rectangle: Rounded Corners 72">
              <a:extLst>
                <a:ext uri="{FF2B5EF4-FFF2-40B4-BE49-F238E27FC236}">
                  <a16:creationId xmlns:a16="http://schemas.microsoft.com/office/drawing/2014/main" id="{89442825-76EA-433C-9026-E5CA8175EB83}"/>
                </a:ext>
              </a:extLst>
            </p:cNvPr>
            <p:cNvSpPr/>
            <p:nvPr/>
          </p:nvSpPr>
          <p:spPr>
            <a:xfrm>
              <a:off x="4251852" y="3140968"/>
              <a:ext cx="812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'and'</a:t>
              </a:r>
            </a:p>
          </p:txBody>
        </p:sp>
        <p:sp>
          <p:nvSpPr>
            <p:cNvPr id="74" name="Rectangle: Rounded Corners 73">
              <a:extLst>
                <a:ext uri="{FF2B5EF4-FFF2-40B4-BE49-F238E27FC236}">
                  <a16:creationId xmlns:a16="http://schemas.microsoft.com/office/drawing/2014/main" id="{0A996593-3155-458B-84F0-CB54E5DCE85E}"/>
                </a:ext>
              </a:extLst>
            </p:cNvPr>
            <p:cNvSpPr/>
            <p:nvPr/>
          </p:nvSpPr>
          <p:spPr>
            <a:xfrm>
              <a:off x="3420968" y="3140968"/>
              <a:ext cx="774700"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'cats'</a:t>
              </a:r>
            </a:p>
          </p:txBody>
        </p:sp>
        <p:sp>
          <p:nvSpPr>
            <p:cNvPr id="75" name="Rectangle: Rounded Corners 74">
              <a:extLst>
                <a:ext uri="{FF2B5EF4-FFF2-40B4-BE49-F238E27FC236}">
                  <a16:creationId xmlns:a16="http://schemas.microsoft.com/office/drawing/2014/main" id="{4C68550D-068C-49E1-BD35-AF7243391FF3}"/>
                </a:ext>
              </a:extLst>
            </p:cNvPr>
            <p:cNvSpPr/>
            <p:nvPr/>
          </p:nvSpPr>
          <p:spPr>
            <a:xfrm>
              <a:off x="2297984"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76" name="Rectangle: Rounded Corners 75">
              <a:extLst>
                <a:ext uri="{FF2B5EF4-FFF2-40B4-BE49-F238E27FC236}">
                  <a16:creationId xmlns:a16="http://schemas.microsoft.com/office/drawing/2014/main" id="{EB087460-E017-441F-A8D5-F4E14B308BDF}"/>
                </a:ext>
              </a:extLst>
            </p:cNvPr>
            <p:cNvSpPr/>
            <p:nvPr/>
          </p:nvSpPr>
          <p:spPr>
            <a:xfrm>
              <a:off x="1487488" y="3140968"/>
              <a:ext cx="754312"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"'s"</a:t>
              </a:r>
            </a:p>
          </p:txBody>
        </p:sp>
        <p:sp>
          <p:nvSpPr>
            <p:cNvPr id="77" name="Rectangle: Rounded Corners 76">
              <a:extLst>
                <a:ext uri="{FF2B5EF4-FFF2-40B4-BE49-F238E27FC236}">
                  <a16:creationId xmlns:a16="http://schemas.microsoft.com/office/drawing/2014/main" id="{A4220E73-788D-4390-8B52-7D7597B88CB2}"/>
                </a:ext>
              </a:extLst>
            </p:cNvPr>
            <p:cNvSpPr/>
            <p:nvPr/>
          </p:nvSpPr>
          <p:spPr>
            <a:xfrm>
              <a:off x="758204" y="3140968"/>
              <a:ext cx="729284"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78" name="Rectangle: Rounded Corners 77">
              <a:extLst>
                <a:ext uri="{FF2B5EF4-FFF2-40B4-BE49-F238E27FC236}">
                  <a16:creationId xmlns:a16="http://schemas.microsoft.com/office/drawing/2014/main" id="{09E15937-AD6F-4433-9849-694B91A9446A}"/>
                </a:ext>
              </a:extLst>
            </p:cNvPr>
            <p:cNvSpPr/>
            <p:nvPr/>
          </p:nvSpPr>
          <p:spPr>
            <a:xfrm>
              <a:off x="8923116"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79" name="Rectangle: Rounded Corners 78">
              <a:extLst>
                <a:ext uri="{FF2B5EF4-FFF2-40B4-BE49-F238E27FC236}">
                  <a16:creationId xmlns:a16="http://schemas.microsoft.com/office/drawing/2014/main" id="{EE880409-B264-4F47-89FA-3D8CA3615FE8}"/>
                </a:ext>
              </a:extLst>
            </p:cNvPr>
            <p:cNvSpPr/>
            <p:nvPr/>
          </p:nvSpPr>
          <p:spPr>
            <a:xfrm>
              <a:off x="3857208" y="3869804"/>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'which'</a:t>
              </a:r>
            </a:p>
          </p:txBody>
        </p:sp>
        <p:sp>
          <p:nvSpPr>
            <p:cNvPr id="80" name="Rectangle: Rounded Corners 79">
              <a:extLst>
                <a:ext uri="{FF2B5EF4-FFF2-40B4-BE49-F238E27FC236}">
                  <a16:creationId xmlns:a16="http://schemas.microsoft.com/office/drawing/2014/main" id="{B16744F5-C134-48CA-BC4C-40FA7AB8838B}"/>
                </a:ext>
              </a:extLst>
            </p:cNvPr>
            <p:cNvSpPr/>
            <p:nvPr/>
          </p:nvSpPr>
          <p:spPr>
            <a:xfrm>
              <a:off x="4972909"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'is</a:t>
              </a:r>
              <a:r>
                <a:rPr lang="en-GB" dirty="0">
                  <a:solidFill>
                    <a:srgbClr val="7030A0"/>
                  </a:solidFill>
                </a:rPr>
                <a:t>'</a:t>
              </a:r>
            </a:p>
          </p:txBody>
        </p:sp>
        <p:sp>
          <p:nvSpPr>
            <p:cNvPr id="81" name="Rectangle: Rounded Corners 80">
              <a:extLst>
                <a:ext uri="{FF2B5EF4-FFF2-40B4-BE49-F238E27FC236}">
                  <a16:creationId xmlns:a16="http://schemas.microsoft.com/office/drawing/2014/main" id="{4D7572F9-5D69-4746-BB3C-7954346D872F}"/>
                </a:ext>
              </a:extLst>
            </p:cNvPr>
            <p:cNvSpPr/>
            <p:nvPr/>
          </p:nvSpPr>
          <p:spPr>
            <a:xfrm>
              <a:off x="5694910"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'becoming'</a:t>
              </a:r>
            </a:p>
          </p:txBody>
        </p:sp>
        <p:sp>
          <p:nvSpPr>
            <p:cNvPr id="82" name="Rectangle: Rounded Corners 81">
              <a:extLst>
                <a:ext uri="{FF2B5EF4-FFF2-40B4-BE49-F238E27FC236}">
                  <a16:creationId xmlns:a16="http://schemas.microsoft.com/office/drawing/2014/main" id="{FE974C21-01F0-49A1-876E-8F44C5364038}"/>
                </a:ext>
              </a:extLst>
            </p:cNvPr>
            <p:cNvSpPr/>
            <p:nvPr/>
          </p:nvSpPr>
          <p:spPr>
            <a:xfrm>
              <a:off x="7242411"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a:t>
              </a:r>
            </a:p>
          </p:txBody>
        </p:sp>
        <p:sp>
          <p:nvSpPr>
            <p:cNvPr id="83" name="Rectangle: Rounded Corners 82">
              <a:extLst>
                <a:ext uri="{FF2B5EF4-FFF2-40B4-BE49-F238E27FC236}">
                  <a16:creationId xmlns:a16="http://schemas.microsoft.com/office/drawing/2014/main" id="{63F27505-C6AA-4A84-A2F5-FAC58BBBBD1D}"/>
                </a:ext>
                <a:ext uri="{C183D7F6-B498-43B3-948B-1728B52AA6E4}">
                  <adec:decorative xmlns:adec="http://schemas.microsoft.com/office/drawing/2017/decorative" val="1"/>
                </a:ext>
              </a:extLst>
            </p:cNvPr>
            <p:cNvSpPr/>
            <p:nvPr/>
          </p:nvSpPr>
          <p:spPr>
            <a:xfrm>
              <a:off x="7964412"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'problem'</a:t>
              </a:r>
            </a:p>
          </p:txBody>
        </p:sp>
        <p:sp>
          <p:nvSpPr>
            <p:cNvPr id="84" name="Rectangle: Rounded Corners 83">
              <a:extLst>
                <a:ext uri="{FF2B5EF4-FFF2-40B4-BE49-F238E27FC236}">
                  <a16:creationId xmlns:a16="http://schemas.microsoft.com/office/drawing/2014/main" id="{4A6D9ED9-4791-4BD1-9BE6-1F849D34036D}"/>
                </a:ext>
              </a:extLst>
            </p:cNvPr>
            <p:cNvSpPr/>
            <p:nvPr/>
          </p:nvSpPr>
          <p:spPr>
            <a:xfrm>
              <a:off x="9511916" y="3861045"/>
              <a:ext cx="533400"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grpSp>
      <p:grpSp>
        <p:nvGrpSpPr>
          <p:cNvPr id="85" name="Group 84" descr="A visual depiction of the text after it has been word tokenised and the punctuation and stop words were removed reads &quot;it, raining, cats, dogs, it, also, raining, elephants, becoming, problem.&quot;">
            <a:extLst>
              <a:ext uri="{FF2B5EF4-FFF2-40B4-BE49-F238E27FC236}">
                <a16:creationId xmlns:a16="http://schemas.microsoft.com/office/drawing/2014/main" id="{9EF6631C-847F-49C7-9332-6B3B624C531E}"/>
              </a:ext>
            </a:extLst>
          </p:cNvPr>
          <p:cNvGrpSpPr/>
          <p:nvPr/>
        </p:nvGrpSpPr>
        <p:grpSpPr>
          <a:xfrm>
            <a:off x="623392" y="4869160"/>
            <a:ext cx="10881599" cy="1339559"/>
            <a:chOff x="758204" y="3140968"/>
            <a:chExt cx="9231712" cy="1189977"/>
          </a:xfrm>
        </p:grpSpPr>
        <p:sp>
          <p:nvSpPr>
            <p:cNvPr id="87" name="Rectangle: Rounded Corners 86">
              <a:extLst>
                <a:ext uri="{FF2B5EF4-FFF2-40B4-BE49-F238E27FC236}">
                  <a16:creationId xmlns:a16="http://schemas.microsoft.com/office/drawing/2014/main" id="{D54CFB79-0506-415A-B260-9E63E3C4EFAB}"/>
                </a:ext>
              </a:extLst>
            </p:cNvPr>
            <p:cNvSpPr/>
            <p:nvPr/>
          </p:nvSpPr>
          <p:spPr>
            <a:xfrm>
              <a:off x="6655604"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89" name="Rectangle: Rounded Corners 88">
              <a:extLst>
                <a:ext uri="{FF2B5EF4-FFF2-40B4-BE49-F238E27FC236}">
                  <a16:creationId xmlns:a16="http://schemas.microsoft.com/office/drawing/2014/main" id="{4197C575-03CF-4C5C-9FB2-3E3610DC4313}"/>
                </a:ext>
              </a:extLst>
            </p:cNvPr>
            <p:cNvSpPr/>
            <p:nvPr/>
          </p:nvSpPr>
          <p:spPr>
            <a:xfrm>
              <a:off x="1790906"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'elephants'</a:t>
              </a:r>
            </a:p>
          </p:txBody>
        </p:sp>
        <p:sp>
          <p:nvSpPr>
            <p:cNvPr id="90" name="Rectangle: Rounded Corners 89">
              <a:extLst>
                <a:ext uri="{FF2B5EF4-FFF2-40B4-BE49-F238E27FC236}">
                  <a16:creationId xmlns:a16="http://schemas.microsoft.com/office/drawing/2014/main" id="{71775462-3B0A-4ACF-AA89-B3B5C4B8C810}"/>
                </a:ext>
              </a:extLst>
            </p:cNvPr>
            <p:cNvSpPr/>
            <p:nvPr/>
          </p:nvSpPr>
          <p:spPr>
            <a:xfrm>
              <a:off x="8114172" y="3140968"/>
              <a:ext cx="752764"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'also</a:t>
              </a:r>
              <a:r>
                <a:rPr lang="en-GB" dirty="0">
                  <a:solidFill>
                    <a:srgbClr val="7030A0"/>
                  </a:solidFill>
                </a:rPr>
                <a:t>'</a:t>
              </a:r>
            </a:p>
          </p:txBody>
        </p:sp>
        <p:sp>
          <p:nvSpPr>
            <p:cNvPr id="92" name="Rectangle: Rounded Corners 91">
              <a:extLst>
                <a:ext uri="{FF2B5EF4-FFF2-40B4-BE49-F238E27FC236}">
                  <a16:creationId xmlns:a16="http://schemas.microsoft.com/office/drawing/2014/main" id="{3E5763F8-A0C3-4385-94B6-5CF59A19C26D}"/>
                </a:ext>
              </a:extLst>
            </p:cNvPr>
            <p:cNvSpPr/>
            <p:nvPr/>
          </p:nvSpPr>
          <p:spPr>
            <a:xfrm>
              <a:off x="5120836" y="3140968"/>
              <a:ext cx="889000" cy="4572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'dogs'</a:t>
              </a:r>
            </a:p>
          </p:txBody>
        </p:sp>
        <p:sp>
          <p:nvSpPr>
            <p:cNvPr id="94" name="Rectangle: Rounded Corners 93">
              <a:extLst>
                <a:ext uri="{FF2B5EF4-FFF2-40B4-BE49-F238E27FC236}">
                  <a16:creationId xmlns:a16="http://schemas.microsoft.com/office/drawing/2014/main" id="{7F28F07A-303E-4B71-A860-2EA67508FB59}"/>
                </a:ext>
              </a:extLst>
            </p:cNvPr>
            <p:cNvSpPr/>
            <p:nvPr/>
          </p:nvSpPr>
          <p:spPr>
            <a:xfrm>
              <a:off x="3420968" y="3140968"/>
              <a:ext cx="774700"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'cats'</a:t>
              </a:r>
            </a:p>
          </p:txBody>
        </p:sp>
        <p:sp>
          <p:nvSpPr>
            <p:cNvPr id="95" name="Rectangle: Rounded Corners 94">
              <a:extLst>
                <a:ext uri="{FF2B5EF4-FFF2-40B4-BE49-F238E27FC236}">
                  <a16:creationId xmlns:a16="http://schemas.microsoft.com/office/drawing/2014/main" id="{FC409E96-F614-4C42-9A82-F5DB7FA83E0B}"/>
                </a:ext>
              </a:extLst>
            </p:cNvPr>
            <p:cNvSpPr/>
            <p:nvPr/>
          </p:nvSpPr>
          <p:spPr>
            <a:xfrm>
              <a:off x="2297984"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97" name="Rectangle: Rounded Corners 96">
              <a:extLst>
                <a:ext uri="{FF2B5EF4-FFF2-40B4-BE49-F238E27FC236}">
                  <a16:creationId xmlns:a16="http://schemas.microsoft.com/office/drawing/2014/main" id="{5041277B-4634-4492-AF1C-73E580B4318F}"/>
                </a:ext>
              </a:extLst>
            </p:cNvPr>
            <p:cNvSpPr/>
            <p:nvPr/>
          </p:nvSpPr>
          <p:spPr>
            <a:xfrm>
              <a:off x="758204" y="3140968"/>
              <a:ext cx="729284"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98" name="Rectangle: Rounded Corners 97">
              <a:extLst>
                <a:ext uri="{FF2B5EF4-FFF2-40B4-BE49-F238E27FC236}">
                  <a16:creationId xmlns:a16="http://schemas.microsoft.com/office/drawing/2014/main" id="{24627D4B-C540-4A2E-9F01-99998893F903}"/>
                </a:ext>
              </a:extLst>
            </p:cNvPr>
            <p:cNvSpPr/>
            <p:nvPr/>
          </p:nvSpPr>
          <p:spPr>
            <a:xfrm>
              <a:off x="8923116"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101" name="Rectangle: Rounded Corners 100">
              <a:extLst>
                <a:ext uri="{FF2B5EF4-FFF2-40B4-BE49-F238E27FC236}">
                  <a16:creationId xmlns:a16="http://schemas.microsoft.com/office/drawing/2014/main" id="{999A1D38-00D0-43E9-BA12-698C1E2E18B7}"/>
                </a:ext>
              </a:extLst>
            </p:cNvPr>
            <p:cNvSpPr/>
            <p:nvPr/>
          </p:nvSpPr>
          <p:spPr>
            <a:xfrm>
              <a:off x="5694910"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'becoming'</a:t>
              </a:r>
            </a:p>
          </p:txBody>
        </p:sp>
        <p:sp>
          <p:nvSpPr>
            <p:cNvPr id="103" name="Rectangle: Rounded Corners 102">
              <a:extLst>
                <a:ext uri="{FF2B5EF4-FFF2-40B4-BE49-F238E27FC236}">
                  <a16:creationId xmlns:a16="http://schemas.microsoft.com/office/drawing/2014/main" id="{0F5506EB-762E-412D-80FB-396306CB6524}"/>
                </a:ext>
              </a:extLst>
            </p:cNvPr>
            <p:cNvSpPr/>
            <p:nvPr/>
          </p:nvSpPr>
          <p:spPr>
            <a:xfrm>
              <a:off x="7964412"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'problem'</a:t>
              </a:r>
            </a:p>
          </p:txBody>
        </p:sp>
      </p:grpSp>
    </p:spTree>
    <p:extLst>
      <p:ext uri="{BB962C8B-B14F-4D97-AF65-F5344CB8AC3E}">
        <p14:creationId xmlns:p14="http://schemas.microsoft.com/office/powerpoint/2010/main" val="126169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Basic NLP – Consolidation</a:t>
            </a:r>
            <a:endParaRPr lang="en-US" dirty="0"/>
          </a:p>
        </p:txBody>
      </p:sp>
      <p:sp>
        <p:nvSpPr>
          <p:cNvPr id="4" name="TextBox 3"/>
          <p:cNvSpPr txBox="1"/>
          <p:nvPr/>
        </p:nvSpPr>
        <p:spPr>
          <a:xfrm>
            <a:off x="424760" y="1121571"/>
            <a:ext cx="10812089" cy="4401205"/>
          </a:xfrm>
          <a:prstGeom prst="rect">
            <a:avLst/>
          </a:prstGeom>
          <a:noFill/>
        </p:spPr>
        <p:txBody>
          <a:bodyPr wrap="square" rtlCol="0" anchor="t">
            <a:spAutoFit/>
          </a:bodyPr>
          <a:lstStyle/>
          <a:p>
            <a:r>
              <a:rPr lang="en-GB" sz="2000" dirty="0">
                <a:latin typeface="Arial" panose="020B0604020202020204" pitchFamily="34" charset="0"/>
                <a:ea typeface="+mn-lt"/>
                <a:cs typeface="Arial" panose="020B0604020202020204" pitchFamily="34" charset="0"/>
              </a:rPr>
              <a:t>Lemmatising or stemming</a:t>
            </a: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p:txBody>
      </p:sp>
      <p:grpSp>
        <p:nvGrpSpPr>
          <p:cNvPr id="2" name="Group 1" descr="A visual depiction of the word tokenised text.">
            <a:extLst>
              <a:ext uri="{FF2B5EF4-FFF2-40B4-BE49-F238E27FC236}">
                <a16:creationId xmlns:a16="http://schemas.microsoft.com/office/drawing/2014/main" id="{690E4290-ECCF-3194-1E29-38CF0ECE1571}"/>
              </a:ext>
            </a:extLst>
          </p:cNvPr>
          <p:cNvGrpSpPr/>
          <p:nvPr/>
        </p:nvGrpSpPr>
        <p:grpSpPr>
          <a:xfrm>
            <a:off x="758203" y="1988840"/>
            <a:ext cx="10812089" cy="1429007"/>
            <a:chOff x="758204" y="3140968"/>
            <a:chExt cx="9287112" cy="1215377"/>
          </a:xfrm>
        </p:grpSpPr>
        <p:sp>
          <p:nvSpPr>
            <p:cNvPr id="3" name="Rectangle: Rounded Corners 2">
              <a:extLst>
                <a:ext uri="{FF2B5EF4-FFF2-40B4-BE49-F238E27FC236}">
                  <a16:creationId xmlns:a16="http://schemas.microsoft.com/office/drawing/2014/main" id="{59FE1A31-485E-B183-1B05-903D153E20C0}"/>
                </a:ext>
              </a:extLst>
            </p:cNvPr>
            <p:cNvSpPr/>
            <p:nvPr/>
          </p:nvSpPr>
          <p:spPr>
            <a:xfrm>
              <a:off x="6066020" y="3140968"/>
              <a:ext cx="518273"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5" name="Rectangle: Rounded Corners 4">
              <a:extLst>
                <a:ext uri="{FF2B5EF4-FFF2-40B4-BE49-F238E27FC236}">
                  <a16:creationId xmlns:a16="http://schemas.microsoft.com/office/drawing/2014/main" id="{6926C867-E381-81EE-1EDF-02EC2B3D6130}"/>
                </a:ext>
              </a:extLst>
            </p:cNvPr>
            <p:cNvSpPr/>
            <p:nvPr/>
          </p:nvSpPr>
          <p:spPr>
            <a:xfrm>
              <a:off x="6655604"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6" name="Rectangle: Rounded Corners 5">
              <a:extLst>
                <a:ext uri="{FF2B5EF4-FFF2-40B4-BE49-F238E27FC236}">
                  <a16:creationId xmlns:a16="http://schemas.microsoft.com/office/drawing/2014/main" id="{6DB29B49-1516-1C1E-8021-DE69D48941A5}"/>
                </a:ext>
              </a:extLst>
            </p:cNvPr>
            <p:cNvSpPr/>
            <p:nvPr/>
          </p:nvSpPr>
          <p:spPr>
            <a:xfrm>
              <a:off x="3338407" y="3861045"/>
              <a:ext cx="4699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7" name="Rectangle: Rounded Corners 6">
              <a:extLst>
                <a:ext uri="{FF2B5EF4-FFF2-40B4-BE49-F238E27FC236}">
                  <a16:creationId xmlns:a16="http://schemas.microsoft.com/office/drawing/2014/main" id="{C2E0D115-9518-3006-C52C-8EC9ECD1D142}"/>
                </a:ext>
              </a:extLst>
            </p:cNvPr>
            <p:cNvSpPr/>
            <p:nvPr/>
          </p:nvSpPr>
          <p:spPr>
            <a:xfrm>
              <a:off x="1790906"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'elephants'</a:t>
              </a:r>
            </a:p>
          </p:txBody>
        </p:sp>
        <p:sp>
          <p:nvSpPr>
            <p:cNvPr id="9" name="Rectangle: Rounded Corners 8">
              <a:extLst>
                <a:ext uri="{FF2B5EF4-FFF2-40B4-BE49-F238E27FC236}">
                  <a16:creationId xmlns:a16="http://schemas.microsoft.com/office/drawing/2014/main" id="{6F1C2FFC-E38C-F092-01B3-6D1B3C7331E8}"/>
                </a:ext>
              </a:extLst>
            </p:cNvPr>
            <p:cNvSpPr/>
            <p:nvPr/>
          </p:nvSpPr>
          <p:spPr>
            <a:xfrm>
              <a:off x="8114172" y="3140968"/>
              <a:ext cx="752764"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'also</a:t>
              </a:r>
              <a:r>
                <a:rPr lang="en-GB" dirty="0">
                  <a:solidFill>
                    <a:srgbClr val="7030A0"/>
                  </a:solidFill>
                </a:rPr>
                <a:t>'</a:t>
              </a:r>
            </a:p>
          </p:txBody>
        </p:sp>
        <p:sp>
          <p:nvSpPr>
            <p:cNvPr id="10" name="Rectangle: Rounded Corners 9">
              <a:extLst>
                <a:ext uri="{FF2B5EF4-FFF2-40B4-BE49-F238E27FC236}">
                  <a16:creationId xmlns:a16="http://schemas.microsoft.com/office/drawing/2014/main" id="{05884125-E390-13C9-C89D-A45CE394B6AC}"/>
                </a:ext>
              </a:extLst>
            </p:cNvPr>
            <p:cNvSpPr/>
            <p:nvPr/>
          </p:nvSpPr>
          <p:spPr>
            <a:xfrm>
              <a:off x="7384888"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'is'</a:t>
              </a:r>
            </a:p>
          </p:txBody>
        </p:sp>
        <p:sp>
          <p:nvSpPr>
            <p:cNvPr id="11" name="Rectangle: Rounded Corners 10">
              <a:extLst>
                <a:ext uri="{FF2B5EF4-FFF2-40B4-BE49-F238E27FC236}">
                  <a16:creationId xmlns:a16="http://schemas.microsoft.com/office/drawing/2014/main" id="{4F2027DB-0047-709F-88D1-5D719620FE43}"/>
                </a:ext>
              </a:extLst>
            </p:cNvPr>
            <p:cNvSpPr/>
            <p:nvPr/>
          </p:nvSpPr>
          <p:spPr>
            <a:xfrm>
              <a:off x="5120836" y="3140968"/>
              <a:ext cx="889000" cy="4572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'dogs'</a:t>
              </a:r>
            </a:p>
          </p:txBody>
        </p:sp>
        <p:sp>
          <p:nvSpPr>
            <p:cNvPr id="12" name="Rectangle: Rounded Corners 11">
              <a:extLst>
                <a:ext uri="{FF2B5EF4-FFF2-40B4-BE49-F238E27FC236}">
                  <a16:creationId xmlns:a16="http://schemas.microsoft.com/office/drawing/2014/main" id="{6544AD87-5479-F63A-DC7E-0D7322D79D55}"/>
                </a:ext>
              </a:extLst>
            </p:cNvPr>
            <p:cNvSpPr/>
            <p:nvPr/>
          </p:nvSpPr>
          <p:spPr>
            <a:xfrm>
              <a:off x="4251852" y="3140968"/>
              <a:ext cx="812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'and'</a:t>
              </a:r>
            </a:p>
          </p:txBody>
        </p:sp>
        <p:sp>
          <p:nvSpPr>
            <p:cNvPr id="13" name="Rectangle: Rounded Corners 12">
              <a:extLst>
                <a:ext uri="{FF2B5EF4-FFF2-40B4-BE49-F238E27FC236}">
                  <a16:creationId xmlns:a16="http://schemas.microsoft.com/office/drawing/2014/main" id="{DDDDDC43-2252-A8F3-245F-4B9D4977662F}"/>
                </a:ext>
              </a:extLst>
            </p:cNvPr>
            <p:cNvSpPr/>
            <p:nvPr/>
          </p:nvSpPr>
          <p:spPr>
            <a:xfrm>
              <a:off x="3420968" y="3140968"/>
              <a:ext cx="774700"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'cats'</a:t>
              </a:r>
            </a:p>
          </p:txBody>
        </p:sp>
        <p:sp>
          <p:nvSpPr>
            <p:cNvPr id="14" name="Rectangle: Rounded Corners 13">
              <a:extLst>
                <a:ext uri="{FF2B5EF4-FFF2-40B4-BE49-F238E27FC236}">
                  <a16:creationId xmlns:a16="http://schemas.microsoft.com/office/drawing/2014/main" id="{68F2EDCD-73B1-88CA-77D8-6FCF96C6E91A}"/>
                </a:ext>
              </a:extLst>
            </p:cNvPr>
            <p:cNvSpPr/>
            <p:nvPr/>
          </p:nvSpPr>
          <p:spPr>
            <a:xfrm>
              <a:off x="2297984"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15" name="Rectangle: Rounded Corners 14">
              <a:extLst>
                <a:ext uri="{FF2B5EF4-FFF2-40B4-BE49-F238E27FC236}">
                  <a16:creationId xmlns:a16="http://schemas.microsoft.com/office/drawing/2014/main" id="{A95BA556-C636-6F5B-732B-CD6BF81FD1D0}"/>
                </a:ext>
              </a:extLst>
            </p:cNvPr>
            <p:cNvSpPr/>
            <p:nvPr/>
          </p:nvSpPr>
          <p:spPr>
            <a:xfrm>
              <a:off x="1487488" y="3140968"/>
              <a:ext cx="754312"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"'s"</a:t>
              </a:r>
            </a:p>
          </p:txBody>
        </p:sp>
        <p:sp>
          <p:nvSpPr>
            <p:cNvPr id="16" name="Rectangle: Rounded Corners 15">
              <a:extLst>
                <a:ext uri="{FF2B5EF4-FFF2-40B4-BE49-F238E27FC236}">
                  <a16:creationId xmlns:a16="http://schemas.microsoft.com/office/drawing/2014/main" id="{089E114C-AFDA-6EDE-FE0C-9FD0D9C2083A}"/>
                </a:ext>
              </a:extLst>
            </p:cNvPr>
            <p:cNvSpPr/>
            <p:nvPr/>
          </p:nvSpPr>
          <p:spPr>
            <a:xfrm>
              <a:off x="758204" y="3140968"/>
              <a:ext cx="729284"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17" name="Rectangle: Rounded Corners 16">
              <a:extLst>
                <a:ext uri="{FF2B5EF4-FFF2-40B4-BE49-F238E27FC236}">
                  <a16:creationId xmlns:a16="http://schemas.microsoft.com/office/drawing/2014/main" id="{28808D17-1507-654A-5FE0-F4EF7A4A748A}"/>
                </a:ext>
              </a:extLst>
            </p:cNvPr>
            <p:cNvSpPr/>
            <p:nvPr/>
          </p:nvSpPr>
          <p:spPr>
            <a:xfrm>
              <a:off x="8923116"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18" name="Rectangle: Rounded Corners 17">
              <a:extLst>
                <a:ext uri="{FF2B5EF4-FFF2-40B4-BE49-F238E27FC236}">
                  <a16:creationId xmlns:a16="http://schemas.microsoft.com/office/drawing/2014/main" id="{975CF6DF-FA7A-6B3A-4008-9BD236E9E76A}"/>
                </a:ext>
              </a:extLst>
            </p:cNvPr>
            <p:cNvSpPr/>
            <p:nvPr/>
          </p:nvSpPr>
          <p:spPr>
            <a:xfrm>
              <a:off x="3857208" y="3869804"/>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'which'</a:t>
              </a:r>
            </a:p>
          </p:txBody>
        </p:sp>
        <p:sp>
          <p:nvSpPr>
            <p:cNvPr id="19" name="Rectangle: Rounded Corners 18">
              <a:extLst>
                <a:ext uri="{FF2B5EF4-FFF2-40B4-BE49-F238E27FC236}">
                  <a16:creationId xmlns:a16="http://schemas.microsoft.com/office/drawing/2014/main" id="{DC1BC180-6730-7905-7828-CCA47A383903}"/>
                </a:ext>
              </a:extLst>
            </p:cNvPr>
            <p:cNvSpPr/>
            <p:nvPr/>
          </p:nvSpPr>
          <p:spPr>
            <a:xfrm>
              <a:off x="4972909"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'is</a:t>
              </a:r>
              <a:r>
                <a:rPr lang="en-GB" dirty="0">
                  <a:solidFill>
                    <a:srgbClr val="7030A0"/>
                  </a:solidFill>
                </a:rPr>
                <a:t>'</a:t>
              </a:r>
            </a:p>
          </p:txBody>
        </p:sp>
        <p:sp>
          <p:nvSpPr>
            <p:cNvPr id="20" name="Rectangle: Rounded Corners 19">
              <a:extLst>
                <a:ext uri="{FF2B5EF4-FFF2-40B4-BE49-F238E27FC236}">
                  <a16:creationId xmlns:a16="http://schemas.microsoft.com/office/drawing/2014/main" id="{CD8BCB28-9641-6901-2FF5-58936DD7976B}"/>
                </a:ext>
              </a:extLst>
            </p:cNvPr>
            <p:cNvSpPr/>
            <p:nvPr/>
          </p:nvSpPr>
          <p:spPr>
            <a:xfrm>
              <a:off x="5694910"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'becoming'</a:t>
              </a:r>
            </a:p>
          </p:txBody>
        </p:sp>
        <p:sp>
          <p:nvSpPr>
            <p:cNvPr id="21" name="Rectangle: Rounded Corners 20">
              <a:extLst>
                <a:ext uri="{FF2B5EF4-FFF2-40B4-BE49-F238E27FC236}">
                  <a16:creationId xmlns:a16="http://schemas.microsoft.com/office/drawing/2014/main" id="{05ECB6B3-4EBF-C3EB-A389-5C187A74C43C}"/>
                </a:ext>
              </a:extLst>
            </p:cNvPr>
            <p:cNvSpPr/>
            <p:nvPr/>
          </p:nvSpPr>
          <p:spPr>
            <a:xfrm>
              <a:off x="7242411"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a:t>
              </a:r>
            </a:p>
          </p:txBody>
        </p:sp>
        <p:sp>
          <p:nvSpPr>
            <p:cNvPr id="22" name="Rectangle: Rounded Corners 21">
              <a:extLst>
                <a:ext uri="{FF2B5EF4-FFF2-40B4-BE49-F238E27FC236}">
                  <a16:creationId xmlns:a16="http://schemas.microsoft.com/office/drawing/2014/main" id="{0A39D721-7454-0048-9CE2-513D2BC3DF75}"/>
                </a:ext>
              </a:extLst>
            </p:cNvPr>
            <p:cNvSpPr/>
            <p:nvPr/>
          </p:nvSpPr>
          <p:spPr>
            <a:xfrm>
              <a:off x="7964412"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'problem'</a:t>
              </a:r>
            </a:p>
          </p:txBody>
        </p:sp>
        <p:sp>
          <p:nvSpPr>
            <p:cNvPr id="23" name="Rectangle: Rounded Corners 22">
              <a:extLst>
                <a:ext uri="{FF2B5EF4-FFF2-40B4-BE49-F238E27FC236}">
                  <a16:creationId xmlns:a16="http://schemas.microsoft.com/office/drawing/2014/main" id="{369F2A0E-44F4-68CF-B913-0766559C4892}"/>
                </a:ext>
              </a:extLst>
            </p:cNvPr>
            <p:cNvSpPr/>
            <p:nvPr/>
          </p:nvSpPr>
          <p:spPr>
            <a:xfrm>
              <a:off x="9511916" y="3861045"/>
              <a:ext cx="533400"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grpSp>
    </p:spTree>
    <p:extLst>
      <p:ext uri="{BB962C8B-B14F-4D97-AF65-F5344CB8AC3E}">
        <p14:creationId xmlns:p14="http://schemas.microsoft.com/office/powerpoint/2010/main" val="190953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Basic NLP – after consolidation</a:t>
            </a:r>
            <a:endParaRPr lang="en-US" dirty="0"/>
          </a:p>
        </p:txBody>
      </p:sp>
      <p:sp>
        <p:nvSpPr>
          <p:cNvPr id="4" name="TextBox 3"/>
          <p:cNvSpPr txBox="1"/>
          <p:nvPr/>
        </p:nvSpPr>
        <p:spPr>
          <a:xfrm>
            <a:off x="424760" y="1121571"/>
            <a:ext cx="10812089" cy="4401205"/>
          </a:xfrm>
          <a:prstGeom prst="rect">
            <a:avLst/>
          </a:prstGeom>
          <a:noFill/>
        </p:spPr>
        <p:txBody>
          <a:bodyPr wrap="square" rtlCol="0" anchor="t">
            <a:spAutoFit/>
          </a:bodyPr>
          <a:lstStyle/>
          <a:p>
            <a:r>
              <a:rPr lang="en-GB" sz="2000" dirty="0">
                <a:latin typeface="Arial" panose="020B0604020202020204" pitchFamily="34" charset="0"/>
                <a:ea typeface="+mn-lt"/>
                <a:cs typeface="Arial" panose="020B0604020202020204" pitchFamily="34" charset="0"/>
              </a:rPr>
              <a:t>Lemmatising or stemming</a:t>
            </a: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p:txBody>
      </p:sp>
      <p:sp>
        <p:nvSpPr>
          <p:cNvPr id="27" name="Arrow: Down 26">
            <a:extLst>
              <a:ext uri="{FF2B5EF4-FFF2-40B4-BE49-F238E27FC236}">
                <a16:creationId xmlns:a16="http://schemas.microsoft.com/office/drawing/2014/main" id="{51D61242-C415-49BE-B29E-7E073DF0C5F7}"/>
              </a:ext>
              <a:ext uri="{C183D7F6-B498-43B3-948B-1728B52AA6E4}">
                <adec:decorative xmlns:adec="http://schemas.microsoft.com/office/drawing/2017/decorative" val="1"/>
              </a:ext>
            </a:extLst>
          </p:cNvPr>
          <p:cNvSpPr/>
          <p:nvPr/>
        </p:nvSpPr>
        <p:spPr>
          <a:xfrm>
            <a:off x="5303912" y="3438128"/>
            <a:ext cx="648072" cy="1215008"/>
          </a:xfrm>
          <a:prstGeom prst="downArrow">
            <a:avLst/>
          </a:prstGeom>
          <a:solidFill>
            <a:schemeClr val="accent4">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descr="A visual depiction of the word tokenised and punctuation removed text after it has been stemmed reads &quot;it, be, rain, cat, and, dog, it, be, also, rain, elephants, which, be, becoming, a, problem&quot;">
            <a:extLst>
              <a:ext uri="{FF2B5EF4-FFF2-40B4-BE49-F238E27FC236}">
                <a16:creationId xmlns:a16="http://schemas.microsoft.com/office/drawing/2014/main" id="{5F2BE5DE-583A-4B5B-AAB3-3D4DB96C0938}"/>
              </a:ext>
            </a:extLst>
          </p:cNvPr>
          <p:cNvGrpSpPr/>
          <p:nvPr/>
        </p:nvGrpSpPr>
        <p:grpSpPr>
          <a:xfrm>
            <a:off x="905940" y="4725144"/>
            <a:ext cx="10086604" cy="1440160"/>
            <a:chOff x="767408" y="1988840"/>
            <a:chExt cx="9150500" cy="1189977"/>
          </a:xfrm>
        </p:grpSpPr>
        <p:sp>
          <p:nvSpPr>
            <p:cNvPr id="30" name="Rectangle: Rounded Corners 29">
              <a:extLst>
                <a:ext uri="{FF2B5EF4-FFF2-40B4-BE49-F238E27FC236}">
                  <a16:creationId xmlns:a16="http://schemas.microsoft.com/office/drawing/2014/main" id="{53C376FF-1D79-4E7C-B611-D4022F3ACB26}"/>
                </a:ext>
              </a:extLst>
            </p:cNvPr>
            <p:cNvSpPr/>
            <p:nvPr/>
          </p:nvSpPr>
          <p:spPr>
            <a:xfrm>
              <a:off x="6455674" y="1988840"/>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'It'</a:t>
              </a:r>
            </a:p>
          </p:txBody>
        </p:sp>
        <p:sp>
          <p:nvSpPr>
            <p:cNvPr id="32" name="Rectangle: Rounded Corners 31">
              <a:extLst>
                <a:ext uri="{FF2B5EF4-FFF2-40B4-BE49-F238E27FC236}">
                  <a16:creationId xmlns:a16="http://schemas.microsoft.com/office/drawing/2014/main" id="{763C149A-DED5-47D1-A822-EFC0715E15EA}"/>
                </a:ext>
              </a:extLst>
            </p:cNvPr>
            <p:cNvSpPr/>
            <p:nvPr/>
          </p:nvSpPr>
          <p:spPr>
            <a:xfrm>
              <a:off x="1718898" y="2708917"/>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'elephant'</a:t>
              </a:r>
            </a:p>
          </p:txBody>
        </p:sp>
        <p:sp>
          <p:nvSpPr>
            <p:cNvPr id="33" name="Rectangle: Rounded Corners 32">
              <a:extLst>
                <a:ext uri="{FF2B5EF4-FFF2-40B4-BE49-F238E27FC236}">
                  <a16:creationId xmlns:a16="http://schemas.microsoft.com/office/drawing/2014/main" id="{4DA54F9C-6CE4-4326-83BC-AB76FDEF04D8}"/>
                </a:ext>
              </a:extLst>
            </p:cNvPr>
            <p:cNvSpPr/>
            <p:nvPr/>
          </p:nvSpPr>
          <p:spPr>
            <a:xfrm>
              <a:off x="8042164" y="1988840"/>
              <a:ext cx="752764"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'also'</a:t>
              </a:r>
            </a:p>
          </p:txBody>
        </p:sp>
        <p:sp>
          <p:nvSpPr>
            <p:cNvPr id="35" name="Rectangle: Rounded Corners 34">
              <a:extLst>
                <a:ext uri="{FF2B5EF4-FFF2-40B4-BE49-F238E27FC236}">
                  <a16:creationId xmlns:a16="http://schemas.microsoft.com/office/drawing/2014/main" id="{A2DC4831-4B94-4E6A-A00F-A019B21EC326}"/>
                </a:ext>
              </a:extLst>
            </p:cNvPr>
            <p:cNvSpPr/>
            <p:nvPr/>
          </p:nvSpPr>
          <p:spPr>
            <a:xfrm>
              <a:off x="5174723" y="1988840"/>
              <a:ext cx="889000" cy="4572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'dog'</a:t>
              </a:r>
            </a:p>
          </p:txBody>
        </p:sp>
        <p:sp>
          <p:nvSpPr>
            <p:cNvPr id="37" name="Rectangle: Rounded Corners 36">
              <a:extLst>
                <a:ext uri="{FF2B5EF4-FFF2-40B4-BE49-F238E27FC236}">
                  <a16:creationId xmlns:a16="http://schemas.microsoft.com/office/drawing/2014/main" id="{D01F8A45-DCD9-4482-A7A3-8496964015CF}"/>
                </a:ext>
              </a:extLst>
            </p:cNvPr>
            <p:cNvSpPr/>
            <p:nvPr/>
          </p:nvSpPr>
          <p:spPr>
            <a:xfrm>
              <a:off x="3348960" y="1988840"/>
              <a:ext cx="774700"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'cat'</a:t>
              </a:r>
            </a:p>
          </p:txBody>
        </p:sp>
        <p:grpSp>
          <p:nvGrpSpPr>
            <p:cNvPr id="38" name="Group 37">
              <a:extLst>
                <a:ext uri="{FF2B5EF4-FFF2-40B4-BE49-F238E27FC236}">
                  <a16:creationId xmlns:a16="http://schemas.microsoft.com/office/drawing/2014/main" id="{C8C8EE11-3578-414C-A485-E3B6DA48CB93}"/>
                </a:ext>
              </a:extLst>
            </p:cNvPr>
            <p:cNvGrpSpPr/>
            <p:nvPr/>
          </p:nvGrpSpPr>
          <p:grpSpPr>
            <a:xfrm>
              <a:off x="767408" y="1988840"/>
              <a:ext cx="2422007" cy="469900"/>
              <a:chOff x="767408" y="1988840"/>
              <a:chExt cx="2422007" cy="469900"/>
            </a:xfrm>
          </p:grpSpPr>
          <p:sp>
            <p:nvSpPr>
              <p:cNvPr id="46" name="Rectangle: Rounded Corners 45">
                <a:extLst>
                  <a:ext uri="{FF2B5EF4-FFF2-40B4-BE49-F238E27FC236}">
                    <a16:creationId xmlns:a16="http://schemas.microsoft.com/office/drawing/2014/main" id="{F7A816CE-2472-49F0-916A-433A0CB0CCD6}"/>
                  </a:ext>
                </a:extLst>
              </p:cNvPr>
              <p:cNvSpPr/>
              <p:nvPr/>
            </p:nvSpPr>
            <p:spPr>
              <a:xfrm>
                <a:off x="2382516" y="1988840"/>
                <a:ext cx="806899"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'rain'</a:t>
                </a:r>
              </a:p>
            </p:txBody>
          </p:sp>
          <p:sp>
            <p:nvSpPr>
              <p:cNvPr id="48" name="Rectangle: Rounded Corners 47">
                <a:extLst>
                  <a:ext uri="{FF2B5EF4-FFF2-40B4-BE49-F238E27FC236}">
                    <a16:creationId xmlns:a16="http://schemas.microsoft.com/office/drawing/2014/main" id="{22AE59C8-69D7-4C0C-8BA2-B410B44DDE02}"/>
                  </a:ext>
                </a:extLst>
              </p:cNvPr>
              <p:cNvSpPr/>
              <p:nvPr/>
            </p:nvSpPr>
            <p:spPr>
              <a:xfrm>
                <a:off x="767408" y="1988840"/>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'It'</a:t>
                </a:r>
              </a:p>
            </p:txBody>
          </p:sp>
        </p:grpSp>
        <p:sp>
          <p:nvSpPr>
            <p:cNvPr id="39" name="Rectangle: Rounded Corners 38">
              <a:extLst>
                <a:ext uri="{FF2B5EF4-FFF2-40B4-BE49-F238E27FC236}">
                  <a16:creationId xmlns:a16="http://schemas.microsoft.com/office/drawing/2014/main" id="{7787B372-6687-42EF-A5D0-DD1E77734755}"/>
                </a:ext>
              </a:extLst>
            </p:cNvPr>
            <p:cNvSpPr/>
            <p:nvPr/>
          </p:nvSpPr>
          <p:spPr>
            <a:xfrm>
              <a:off x="8851108" y="1988840"/>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'rain'</a:t>
              </a:r>
            </a:p>
          </p:txBody>
        </p:sp>
        <p:sp>
          <p:nvSpPr>
            <p:cNvPr id="42" name="Rectangle: Rounded Corners 41">
              <a:extLst>
                <a:ext uri="{FF2B5EF4-FFF2-40B4-BE49-F238E27FC236}">
                  <a16:creationId xmlns:a16="http://schemas.microsoft.com/office/drawing/2014/main" id="{4BD0F549-83B8-48CB-AE2D-AD0A71CB1DBD}"/>
                </a:ext>
              </a:extLst>
            </p:cNvPr>
            <p:cNvSpPr/>
            <p:nvPr/>
          </p:nvSpPr>
          <p:spPr>
            <a:xfrm>
              <a:off x="5622902" y="2708917"/>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'become'</a:t>
              </a:r>
            </a:p>
          </p:txBody>
        </p:sp>
        <p:sp>
          <p:nvSpPr>
            <p:cNvPr id="44" name="Rectangle: Rounded Corners 43">
              <a:extLst>
                <a:ext uri="{FF2B5EF4-FFF2-40B4-BE49-F238E27FC236}">
                  <a16:creationId xmlns:a16="http://schemas.microsoft.com/office/drawing/2014/main" id="{38E24E40-7079-417F-811F-A4605104A90D}"/>
                </a:ext>
              </a:extLst>
            </p:cNvPr>
            <p:cNvSpPr/>
            <p:nvPr/>
          </p:nvSpPr>
          <p:spPr>
            <a:xfrm>
              <a:off x="7892404" y="2708917"/>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'problem'</a:t>
              </a:r>
            </a:p>
          </p:txBody>
        </p:sp>
      </p:grpSp>
      <p:grpSp>
        <p:nvGrpSpPr>
          <p:cNvPr id="2" name="Group 1">
            <a:extLst>
              <a:ext uri="{FF2B5EF4-FFF2-40B4-BE49-F238E27FC236}">
                <a16:creationId xmlns:a16="http://schemas.microsoft.com/office/drawing/2014/main" id="{690E4290-ECCF-3194-1E29-38CF0ECE1571}"/>
              </a:ext>
              <a:ext uri="{C183D7F6-B498-43B3-948B-1728B52AA6E4}">
                <adec:decorative xmlns:adec="http://schemas.microsoft.com/office/drawing/2017/decorative" val="1"/>
              </a:ext>
            </a:extLst>
          </p:cNvPr>
          <p:cNvGrpSpPr/>
          <p:nvPr/>
        </p:nvGrpSpPr>
        <p:grpSpPr>
          <a:xfrm>
            <a:off x="758203" y="1988840"/>
            <a:ext cx="10812089" cy="1429007"/>
            <a:chOff x="758204" y="3140968"/>
            <a:chExt cx="9287112" cy="1215377"/>
          </a:xfrm>
        </p:grpSpPr>
        <p:sp>
          <p:nvSpPr>
            <p:cNvPr id="3" name="Rectangle: Rounded Corners 2">
              <a:extLst>
                <a:ext uri="{FF2B5EF4-FFF2-40B4-BE49-F238E27FC236}">
                  <a16:creationId xmlns:a16="http://schemas.microsoft.com/office/drawing/2014/main" id="{59FE1A31-485E-B183-1B05-903D153E20C0}"/>
                </a:ext>
              </a:extLst>
            </p:cNvPr>
            <p:cNvSpPr/>
            <p:nvPr/>
          </p:nvSpPr>
          <p:spPr>
            <a:xfrm>
              <a:off x="6066020" y="3140968"/>
              <a:ext cx="518273"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5" name="Rectangle: Rounded Corners 4">
              <a:extLst>
                <a:ext uri="{FF2B5EF4-FFF2-40B4-BE49-F238E27FC236}">
                  <a16:creationId xmlns:a16="http://schemas.microsoft.com/office/drawing/2014/main" id="{6926C867-E381-81EE-1EDF-02EC2B3D6130}"/>
                </a:ext>
              </a:extLst>
            </p:cNvPr>
            <p:cNvSpPr/>
            <p:nvPr/>
          </p:nvSpPr>
          <p:spPr>
            <a:xfrm>
              <a:off x="6655604"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6" name="Rectangle: Rounded Corners 5">
              <a:extLst>
                <a:ext uri="{FF2B5EF4-FFF2-40B4-BE49-F238E27FC236}">
                  <a16:creationId xmlns:a16="http://schemas.microsoft.com/office/drawing/2014/main" id="{6DB29B49-1516-1C1E-8021-DE69D48941A5}"/>
                </a:ext>
              </a:extLst>
            </p:cNvPr>
            <p:cNvSpPr/>
            <p:nvPr/>
          </p:nvSpPr>
          <p:spPr>
            <a:xfrm>
              <a:off x="3338407" y="3861045"/>
              <a:ext cx="4699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7" name="Rectangle: Rounded Corners 6">
              <a:extLst>
                <a:ext uri="{FF2B5EF4-FFF2-40B4-BE49-F238E27FC236}">
                  <a16:creationId xmlns:a16="http://schemas.microsoft.com/office/drawing/2014/main" id="{C2E0D115-9518-3006-C52C-8EC9ECD1D142}"/>
                </a:ext>
              </a:extLst>
            </p:cNvPr>
            <p:cNvSpPr/>
            <p:nvPr/>
          </p:nvSpPr>
          <p:spPr>
            <a:xfrm>
              <a:off x="1790906"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'elephants'</a:t>
              </a:r>
            </a:p>
          </p:txBody>
        </p:sp>
        <p:sp>
          <p:nvSpPr>
            <p:cNvPr id="9" name="Rectangle: Rounded Corners 8">
              <a:extLst>
                <a:ext uri="{FF2B5EF4-FFF2-40B4-BE49-F238E27FC236}">
                  <a16:creationId xmlns:a16="http://schemas.microsoft.com/office/drawing/2014/main" id="{6F1C2FFC-E38C-F092-01B3-6D1B3C7331E8}"/>
                </a:ext>
              </a:extLst>
            </p:cNvPr>
            <p:cNvSpPr/>
            <p:nvPr/>
          </p:nvSpPr>
          <p:spPr>
            <a:xfrm>
              <a:off x="8114172" y="3140968"/>
              <a:ext cx="752764"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'also</a:t>
              </a:r>
              <a:r>
                <a:rPr lang="en-GB" dirty="0">
                  <a:solidFill>
                    <a:srgbClr val="7030A0"/>
                  </a:solidFill>
                </a:rPr>
                <a:t>'</a:t>
              </a:r>
            </a:p>
          </p:txBody>
        </p:sp>
        <p:sp>
          <p:nvSpPr>
            <p:cNvPr id="10" name="Rectangle: Rounded Corners 9">
              <a:extLst>
                <a:ext uri="{FF2B5EF4-FFF2-40B4-BE49-F238E27FC236}">
                  <a16:creationId xmlns:a16="http://schemas.microsoft.com/office/drawing/2014/main" id="{05884125-E390-13C9-C89D-A45CE394B6AC}"/>
                </a:ext>
              </a:extLst>
            </p:cNvPr>
            <p:cNvSpPr/>
            <p:nvPr/>
          </p:nvSpPr>
          <p:spPr>
            <a:xfrm>
              <a:off x="7384888"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'is'</a:t>
              </a:r>
            </a:p>
          </p:txBody>
        </p:sp>
        <p:sp>
          <p:nvSpPr>
            <p:cNvPr id="11" name="Rectangle: Rounded Corners 10">
              <a:extLst>
                <a:ext uri="{FF2B5EF4-FFF2-40B4-BE49-F238E27FC236}">
                  <a16:creationId xmlns:a16="http://schemas.microsoft.com/office/drawing/2014/main" id="{4F2027DB-0047-709F-88D1-5D719620FE43}"/>
                </a:ext>
              </a:extLst>
            </p:cNvPr>
            <p:cNvSpPr/>
            <p:nvPr/>
          </p:nvSpPr>
          <p:spPr>
            <a:xfrm>
              <a:off x="5120836" y="3140968"/>
              <a:ext cx="889000" cy="4572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'dogs'</a:t>
              </a:r>
            </a:p>
          </p:txBody>
        </p:sp>
        <p:sp>
          <p:nvSpPr>
            <p:cNvPr id="12" name="Rectangle: Rounded Corners 11">
              <a:extLst>
                <a:ext uri="{FF2B5EF4-FFF2-40B4-BE49-F238E27FC236}">
                  <a16:creationId xmlns:a16="http://schemas.microsoft.com/office/drawing/2014/main" id="{6544AD87-5479-F63A-DC7E-0D7322D79D55}"/>
                </a:ext>
              </a:extLst>
            </p:cNvPr>
            <p:cNvSpPr/>
            <p:nvPr/>
          </p:nvSpPr>
          <p:spPr>
            <a:xfrm>
              <a:off x="4251852" y="3140968"/>
              <a:ext cx="812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'and'</a:t>
              </a:r>
            </a:p>
          </p:txBody>
        </p:sp>
        <p:sp>
          <p:nvSpPr>
            <p:cNvPr id="13" name="Rectangle: Rounded Corners 12">
              <a:extLst>
                <a:ext uri="{FF2B5EF4-FFF2-40B4-BE49-F238E27FC236}">
                  <a16:creationId xmlns:a16="http://schemas.microsoft.com/office/drawing/2014/main" id="{DDDDDC43-2252-A8F3-245F-4B9D4977662F}"/>
                </a:ext>
              </a:extLst>
            </p:cNvPr>
            <p:cNvSpPr/>
            <p:nvPr/>
          </p:nvSpPr>
          <p:spPr>
            <a:xfrm>
              <a:off x="3420968" y="3140968"/>
              <a:ext cx="774700"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'cats'</a:t>
              </a:r>
            </a:p>
          </p:txBody>
        </p:sp>
        <p:sp>
          <p:nvSpPr>
            <p:cNvPr id="14" name="Rectangle: Rounded Corners 13">
              <a:extLst>
                <a:ext uri="{FF2B5EF4-FFF2-40B4-BE49-F238E27FC236}">
                  <a16:creationId xmlns:a16="http://schemas.microsoft.com/office/drawing/2014/main" id="{68F2EDCD-73B1-88CA-77D8-6FCF96C6E91A}"/>
                </a:ext>
              </a:extLst>
            </p:cNvPr>
            <p:cNvSpPr/>
            <p:nvPr/>
          </p:nvSpPr>
          <p:spPr>
            <a:xfrm>
              <a:off x="2297984"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15" name="Rectangle: Rounded Corners 14">
              <a:extLst>
                <a:ext uri="{FF2B5EF4-FFF2-40B4-BE49-F238E27FC236}">
                  <a16:creationId xmlns:a16="http://schemas.microsoft.com/office/drawing/2014/main" id="{A95BA556-C636-6F5B-732B-CD6BF81FD1D0}"/>
                </a:ext>
              </a:extLst>
            </p:cNvPr>
            <p:cNvSpPr/>
            <p:nvPr/>
          </p:nvSpPr>
          <p:spPr>
            <a:xfrm>
              <a:off x="1487488" y="3140968"/>
              <a:ext cx="754312"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"'s"</a:t>
              </a:r>
            </a:p>
          </p:txBody>
        </p:sp>
        <p:sp>
          <p:nvSpPr>
            <p:cNvPr id="16" name="Rectangle: Rounded Corners 15">
              <a:extLst>
                <a:ext uri="{FF2B5EF4-FFF2-40B4-BE49-F238E27FC236}">
                  <a16:creationId xmlns:a16="http://schemas.microsoft.com/office/drawing/2014/main" id="{089E114C-AFDA-6EDE-FE0C-9FD0D9C2083A}"/>
                </a:ext>
              </a:extLst>
            </p:cNvPr>
            <p:cNvSpPr/>
            <p:nvPr/>
          </p:nvSpPr>
          <p:spPr>
            <a:xfrm>
              <a:off x="758204" y="3140968"/>
              <a:ext cx="729284"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17" name="Rectangle: Rounded Corners 16">
              <a:extLst>
                <a:ext uri="{FF2B5EF4-FFF2-40B4-BE49-F238E27FC236}">
                  <a16:creationId xmlns:a16="http://schemas.microsoft.com/office/drawing/2014/main" id="{28808D17-1507-654A-5FE0-F4EF7A4A748A}"/>
                </a:ext>
              </a:extLst>
            </p:cNvPr>
            <p:cNvSpPr/>
            <p:nvPr/>
          </p:nvSpPr>
          <p:spPr>
            <a:xfrm>
              <a:off x="8923116"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18" name="Rectangle: Rounded Corners 17">
              <a:extLst>
                <a:ext uri="{FF2B5EF4-FFF2-40B4-BE49-F238E27FC236}">
                  <a16:creationId xmlns:a16="http://schemas.microsoft.com/office/drawing/2014/main" id="{975CF6DF-FA7A-6B3A-4008-9BD236E9E76A}"/>
                </a:ext>
              </a:extLst>
            </p:cNvPr>
            <p:cNvSpPr/>
            <p:nvPr/>
          </p:nvSpPr>
          <p:spPr>
            <a:xfrm>
              <a:off x="3857208" y="3869804"/>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'which'</a:t>
              </a:r>
            </a:p>
          </p:txBody>
        </p:sp>
        <p:sp>
          <p:nvSpPr>
            <p:cNvPr id="19" name="Rectangle: Rounded Corners 18">
              <a:extLst>
                <a:ext uri="{FF2B5EF4-FFF2-40B4-BE49-F238E27FC236}">
                  <a16:creationId xmlns:a16="http://schemas.microsoft.com/office/drawing/2014/main" id="{DC1BC180-6730-7905-7828-CCA47A383903}"/>
                </a:ext>
              </a:extLst>
            </p:cNvPr>
            <p:cNvSpPr/>
            <p:nvPr/>
          </p:nvSpPr>
          <p:spPr>
            <a:xfrm>
              <a:off x="4972909"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'is</a:t>
              </a:r>
              <a:r>
                <a:rPr lang="en-GB" dirty="0">
                  <a:solidFill>
                    <a:srgbClr val="7030A0"/>
                  </a:solidFill>
                </a:rPr>
                <a:t>'</a:t>
              </a:r>
            </a:p>
          </p:txBody>
        </p:sp>
        <p:sp>
          <p:nvSpPr>
            <p:cNvPr id="20" name="Rectangle: Rounded Corners 19">
              <a:extLst>
                <a:ext uri="{FF2B5EF4-FFF2-40B4-BE49-F238E27FC236}">
                  <a16:creationId xmlns:a16="http://schemas.microsoft.com/office/drawing/2014/main" id="{CD8BCB28-9641-6901-2FF5-58936DD7976B}"/>
                </a:ext>
              </a:extLst>
            </p:cNvPr>
            <p:cNvSpPr/>
            <p:nvPr/>
          </p:nvSpPr>
          <p:spPr>
            <a:xfrm>
              <a:off x="5694910"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'becoming'</a:t>
              </a:r>
            </a:p>
          </p:txBody>
        </p:sp>
        <p:sp>
          <p:nvSpPr>
            <p:cNvPr id="21" name="Rectangle: Rounded Corners 20">
              <a:extLst>
                <a:ext uri="{FF2B5EF4-FFF2-40B4-BE49-F238E27FC236}">
                  <a16:creationId xmlns:a16="http://schemas.microsoft.com/office/drawing/2014/main" id="{05ECB6B3-4EBF-C3EB-A389-5C187A74C43C}"/>
                </a:ext>
              </a:extLst>
            </p:cNvPr>
            <p:cNvSpPr/>
            <p:nvPr/>
          </p:nvSpPr>
          <p:spPr>
            <a:xfrm>
              <a:off x="7242411"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a:t>
              </a:r>
            </a:p>
          </p:txBody>
        </p:sp>
        <p:sp>
          <p:nvSpPr>
            <p:cNvPr id="22" name="Rectangle: Rounded Corners 21">
              <a:extLst>
                <a:ext uri="{FF2B5EF4-FFF2-40B4-BE49-F238E27FC236}">
                  <a16:creationId xmlns:a16="http://schemas.microsoft.com/office/drawing/2014/main" id="{0A39D721-7454-0048-9CE2-513D2BC3DF75}"/>
                </a:ext>
              </a:extLst>
            </p:cNvPr>
            <p:cNvSpPr/>
            <p:nvPr/>
          </p:nvSpPr>
          <p:spPr>
            <a:xfrm>
              <a:off x="7964412"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'problem'</a:t>
              </a:r>
            </a:p>
          </p:txBody>
        </p:sp>
        <p:sp>
          <p:nvSpPr>
            <p:cNvPr id="23" name="Rectangle: Rounded Corners 22">
              <a:extLst>
                <a:ext uri="{FF2B5EF4-FFF2-40B4-BE49-F238E27FC236}">
                  <a16:creationId xmlns:a16="http://schemas.microsoft.com/office/drawing/2014/main" id="{369F2A0E-44F4-68CF-B913-0766559C4892}"/>
                </a:ext>
              </a:extLst>
            </p:cNvPr>
            <p:cNvSpPr/>
            <p:nvPr/>
          </p:nvSpPr>
          <p:spPr>
            <a:xfrm>
              <a:off x="9511916" y="3861045"/>
              <a:ext cx="533400"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grpSp>
      <p:sp>
        <p:nvSpPr>
          <p:cNvPr id="24" name="Rectangle: Rounded Corners 23">
            <a:extLst>
              <a:ext uri="{FF2B5EF4-FFF2-40B4-BE49-F238E27FC236}">
                <a16:creationId xmlns:a16="http://schemas.microsoft.com/office/drawing/2014/main" id="{96FAD6ED-F419-5E47-9DAF-8ED4B85C8C21}"/>
              </a:ext>
              <a:ext uri="{C183D7F6-B498-43B3-948B-1728B52AA6E4}">
                <adec:decorative xmlns:adec="http://schemas.microsoft.com/office/drawing/2017/decorative" val="1"/>
              </a:ext>
            </a:extLst>
          </p:cNvPr>
          <p:cNvSpPr/>
          <p:nvPr/>
        </p:nvSpPr>
        <p:spPr>
          <a:xfrm>
            <a:off x="1775520" y="4748712"/>
            <a:ext cx="799851" cy="552496"/>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'be'</a:t>
            </a:r>
          </a:p>
        </p:txBody>
      </p:sp>
      <p:sp>
        <p:nvSpPr>
          <p:cNvPr id="26" name="Rectangle: Rounded Corners 25">
            <a:extLst>
              <a:ext uri="{FF2B5EF4-FFF2-40B4-BE49-F238E27FC236}">
                <a16:creationId xmlns:a16="http://schemas.microsoft.com/office/drawing/2014/main" id="{498E3AA0-B7CE-2BAB-409F-19DB57B7C97E}"/>
              </a:ext>
              <a:ext uri="{C183D7F6-B498-43B3-948B-1728B52AA6E4}">
                <adec:decorative xmlns:adec="http://schemas.microsoft.com/office/drawing/2017/decorative" val="1"/>
              </a:ext>
            </a:extLst>
          </p:cNvPr>
          <p:cNvSpPr/>
          <p:nvPr/>
        </p:nvSpPr>
        <p:spPr>
          <a:xfrm>
            <a:off x="4776423" y="4748712"/>
            <a:ext cx="815521" cy="552496"/>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'and'</a:t>
            </a:r>
          </a:p>
        </p:txBody>
      </p:sp>
      <p:sp>
        <p:nvSpPr>
          <p:cNvPr id="29" name="Rectangle: Rounded Corners 28">
            <a:extLst>
              <a:ext uri="{FF2B5EF4-FFF2-40B4-BE49-F238E27FC236}">
                <a16:creationId xmlns:a16="http://schemas.microsoft.com/office/drawing/2014/main" id="{603013B2-9956-7063-8E0F-14983B0ED94B}"/>
              </a:ext>
              <a:ext uri="{C183D7F6-B498-43B3-948B-1728B52AA6E4}">
                <adec:decorative xmlns:adec="http://schemas.microsoft.com/office/drawing/2017/decorative" val="1"/>
              </a:ext>
            </a:extLst>
          </p:cNvPr>
          <p:cNvSpPr/>
          <p:nvPr/>
        </p:nvSpPr>
        <p:spPr>
          <a:xfrm>
            <a:off x="8032453" y="4748712"/>
            <a:ext cx="799851" cy="552496"/>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'be'</a:t>
            </a:r>
          </a:p>
        </p:txBody>
      </p:sp>
      <p:sp>
        <p:nvSpPr>
          <p:cNvPr id="31" name="Rectangle: Rounded Corners 30">
            <a:extLst>
              <a:ext uri="{FF2B5EF4-FFF2-40B4-BE49-F238E27FC236}">
                <a16:creationId xmlns:a16="http://schemas.microsoft.com/office/drawing/2014/main" id="{56DB5BAF-62E9-A33C-DA8F-2851EAFFE49C}"/>
              </a:ext>
              <a:ext uri="{C183D7F6-B498-43B3-948B-1728B52AA6E4}">
                <adec:decorative xmlns:adec="http://schemas.microsoft.com/office/drawing/2017/decorative" val="1"/>
              </a:ext>
            </a:extLst>
          </p:cNvPr>
          <p:cNvSpPr/>
          <p:nvPr/>
        </p:nvSpPr>
        <p:spPr>
          <a:xfrm>
            <a:off x="5371859" y="5604709"/>
            <a:ext cx="799851" cy="552496"/>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'be'</a:t>
            </a:r>
          </a:p>
        </p:txBody>
      </p:sp>
      <p:sp>
        <p:nvSpPr>
          <p:cNvPr id="34" name="Rectangle: Rounded Corners 33">
            <a:extLst>
              <a:ext uri="{FF2B5EF4-FFF2-40B4-BE49-F238E27FC236}">
                <a16:creationId xmlns:a16="http://schemas.microsoft.com/office/drawing/2014/main" id="{50B009AB-586D-3711-BFF2-484A2F93092D}"/>
              </a:ext>
              <a:ext uri="{C183D7F6-B498-43B3-948B-1728B52AA6E4}">
                <adec:decorative xmlns:adec="http://schemas.microsoft.com/office/drawing/2017/decorative" val="1"/>
              </a:ext>
            </a:extLst>
          </p:cNvPr>
          <p:cNvSpPr/>
          <p:nvPr/>
        </p:nvSpPr>
        <p:spPr>
          <a:xfrm>
            <a:off x="4109697" y="5625839"/>
            <a:ext cx="978191" cy="552496"/>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'which'</a:t>
            </a:r>
          </a:p>
        </p:txBody>
      </p:sp>
      <p:sp>
        <p:nvSpPr>
          <p:cNvPr id="36" name="Rectangle: Rounded Corners 35">
            <a:extLst>
              <a:ext uri="{FF2B5EF4-FFF2-40B4-BE49-F238E27FC236}">
                <a16:creationId xmlns:a16="http://schemas.microsoft.com/office/drawing/2014/main" id="{6EA6CF34-CE4A-525F-73A1-24638F96ECE2}"/>
              </a:ext>
              <a:ext uri="{C183D7F6-B498-43B3-948B-1728B52AA6E4}">
                <adec:decorative xmlns:adec="http://schemas.microsoft.com/office/drawing/2017/decorative" val="1"/>
              </a:ext>
            </a:extLst>
          </p:cNvPr>
          <p:cNvSpPr/>
          <p:nvPr/>
        </p:nvSpPr>
        <p:spPr>
          <a:xfrm>
            <a:off x="7989212" y="5612808"/>
            <a:ext cx="627068" cy="552496"/>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'a'</a:t>
            </a:r>
          </a:p>
        </p:txBody>
      </p:sp>
    </p:spTree>
    <p:extLst>
      <p:ext uri="{BB962C8B-B14F-4D97-AF65-F5344CB8AC3E}">
        <p14:creationId xmlns:p14="http://schemas.microsoft.com/office/powerpoint/2010/main" val="35589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Basic NLP – Part of Speech tagging</a:t>
            </a:r>
            <a:endParaRPr lang="en-US" dirty="0"/>
          </a:p>
        </p:txBody>
      </p:sp>
      <p:grpSp>
        <p:nvGrpSpPr>
          <p:cNvPr id="85" name="Group 84" descr="A visual depiction of the word tokenised text after punctuation and stop words have been removed, which reads &quot;it, raining, cats, dogs, it, also, raining, elephants, becoming, problem&quot;">
            <a:extLst>
              <a:ext uri="{FF2B5EF4-FFF2-40B4-BE49-F238E27FC236}">
                <a16:creationId xmlns:a16="http://schemas.microsoft.com/office/drawing/2014/main" id="{31B95930-F9B5-438C-BF24-3C878E1A9FF5}"/>
              </a:ext>
            </a:extLst>
          </p:cNvPr>
          <p:cNvGrpSpPr/>
          <p:nvPr/>
        </p:nvGrpSpPr>
        <p:grpSpPr>
          <a:xfrm>
            <a:off x="913344" y="1196752"/>
            <a:ext cx="10583256" cy="1512169"/>
            <a:chOff x="758204" y="3140968"/>
            <a:chExt cx="9231712" cy="1189977"/>
          </a:xfrm>
        </p:grpSpPr>
        <p:sp>
          <p:nvSpPr>
            <p:cNvPr id="87" name="Rectangle: Rounded Corners 86">
              <a:extLst>
                <a:ext uri="{FF2B5EF4-FFF2-40B4-BE49-F238E27FC236}">
                  <a16:creationId xmlns:a16="http://schemas.microsoft.com/office/drawing/2014/main" id="{1BF6EF86-632A-4EEC-A86C-469D072FC8F3}"/>
                </a:ext>
              </a:extLst>
            </p:cNvPr>
            <p:cNvSpPr/>
            <p:nvPr/>
          </p:nvSpPr>
          <p:spPr>
            <a:xfrm>
              <a:off x="6655604"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89" name="Rectangle: Rounded Corners 88">
              <a:extLst>
                <a:ext uri="{FF2B5EF4-FFF2-40B4-BE49-F238E27FC236}">
                  <a16:creationId xmlns:a16="http://schemas.microsoft.com/office/drawing/2014/main" id="{FE3D6E72-8FE6-41B8-A8EB-B2EAEF8AAC67}"/>
                </a:ext>
              </a:extLst>
            </p:cNvPr>
            <p:cNvSpPr/>
            <p:nvPr/>
          </p:nvSpPr>
          <p:spPr>
            <a:xfrm>
              <a:off x="1790906"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'elephants'</a:t>
              </a:r>
            </a:p>
          </p:txBody>
        </p:sp>
        <p:sp>
          <p:nvSpPr>
            <p:cNvPr id="90" name="Rectangle: Rounded Corners 89">
              <a:extLst>
                <a:ext uri="{FF2B5EF4-FFF2-40B4-BE49-F238E27FC236}">
                  <a16:creationId xmlns:a16="http://schemas.microsoft.com/office/drawing/2014/main" id="{B2D953AE-6BCE-4998-A5F2-30C9FAF5DE0D}"/>
                </a:ext>
              </a:extLst>
            </p:cNvPr>
            <p:cNvSpPr/>
            <p:nvPr/>
          </p:nvSpPr>
          <p:spPr>
            <a:xfrm>
              <a:off x="8114172" y="3140968"/>
              <a:ext cx="752764"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'also</a:t>
              </a:r>
              <a:r>
                <a:rPr lang="en-GB" dirty="0">
                  <a:solidFill>
                    <a:srgbClr val="7030A0"/>
                  </a:solidFill>
                </a:rPr>
                <a:t>'</a:t>
              </a:r>
            </a:p>
          </p:txBody>
        </p:sp>
        <p:sp>
          <p:nvSpPr>
            <p:cNvPr id="91" name="Rectangle: Rounded Corners 90">
              <a:extLst>
                <a:ext uri="{FF2B5EF4-FFF2-40B4-BE49-F238E27FC236}">
                  <a16:creationId xmlns:a16="http://schemas.microsoft.com/office/drawing/2014/main" id="{0466731F-127F-4313-AE2D-DB5DBF7CFD90}"/>
                </a:ext>
              </a:extLst>
            </p:cNvPr>
            <p:cNvSpPr/>
            <p:nvPr/>
          </p:nvSpPr>
          <p:spPr>
            <a:xfrm>
              <a:off x="5120836" y="3140968"/>
              <a:ext cx="889000" cy="4572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'dogs'</a:t>
              </a:r>
            </a:p>
          </p:txBody>
        </p:sp>
        <p:sp>
          <p:nvSpPr>
            <p:cNvPr id="92" name="Rectangle: Rounded Corners 91">
              <a:extLst>
                <a:ext uri="{FF2B5EF4-FFF2-40B4-BE49-F238E27FC236}">
                  <a16:creationId xmlns:a16="http://schemas.microsoft.com/office/drawing/2014/main" id="{4FEA42AA-606F-48B4-9EF5-EDFFBC4CC42D}"/>
                </a:ext>
              </a:extLst>
            </p:cNvPr>
            <p:cNvSpPr/>
            <p:nvPr/>
          </p:nvSpPr>
          <p:spPr>
            <a:xfrm>
              <a:off x="3420968" y="3140968"/>
              <a:ext cx="774700"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'cats'</a:t>
              </a:r>
            </a:p>
          </p:txBody>
        </p:sp>
        <p:sp>
          <p:nvSpPr>
            <p:cNvPr id="93" name="Rectangle: Rounded Corners 92">
              <a:extLst>
                <a:ext uri="{FF2B5EF4-FFF2-40B4-BE49-F238E27FC236}">
                  <a16:creationId xmlns:a16="http://schemas.microsoft.com/office/drawing/2014/main" id="{70AADC23-0267-4F11-9618-B03A1EF0FB8D}"/>
                </a:ext>
              </a:extLst>
            </p:cNvPr>
            <p:cNvSpPr/>
            <p:nvPr/>
          </p:nvSpPr>
          <p:spPr>
            <a:xfrm>
              <a:off x="2297984"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94" name="Rectangle: Rounded Corners 93">
              <a:extLst>
                <a:ext uri="{FF2B5EF4-FFF2-40B4-BE49-F238E27FC236}">
                  <a16:creationId xmlns:a16="http://schemas.microsoft.com/office/drawing/2014/main" id="{BCC865EE-B282-40F3-9A48-5D5BDFA8E4F8}"/>
                </a:ext>
              </a:extLst>
            </p:cNvPr>
            <p:cNvSpPr/>
            <p:nvPr/>
          </p:nvSpPr>
          <p:spPr>
            <a:xfrm>
              <a:off x="758204" y="3140968"/>
              <a:ext cx="729284"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95" name="Rectangle: Rounded Corners 94">
              <a:extLst>
                <a:ext uri="{FF2B5EF4-FFF2-40B4-BE49-F238E27FC236}">
                  <a16:creationId xmlns:a16="http://schemas.microsoft.com/office/drawing/2014/main" id="{7EF3D402-ACC0-4242-83D8-574B565C423A}"/>
                </a:ext>
              </a:extLst>
            </p:cNvPr>
            <p:cNvSpPr/>
            <p:nvPr/>
          </p:nvSpPr>
          <p:spPr>
            <a:xfrm>
              <a:off x="8923116"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96" name="Rectangle: Rounded Corners 95">
              <a:extLst>
                <a:ext uri="{FF2B5EF4-FFF2-40B4-BE49-F238E27FC236}">
                  <a16:creationId xmlns:a16="http://schemas.microsoft.com/office/drawing/2014/main" id="{5592AE27-B3A9-4CA7-BCF1-5A500DC6375C}"/>
                </a:ext>
              </a:extLst>
            </p:cNvPr>
            <p:cNvSpPr/>
            <p:nvPr/>
          </p:nvSpPr>
          <p:spPr>
            <a:xfrm>
              <a:off x="5694910"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'becoming'</a:t>
              </a:r>
            </a:p>
          </p:txBody>
        </p:sp>
        <p:sp>
          <p:nvSpPr>
            <p:cNvPr id="97" name="Rectangle: Rounded Corners 96">
              <a:extLst>
                <a:ext uri="{FF2B5EF4-FFF2-40B4-BE49-F238E27FC236}">
                  <a16:creationId xmlns:a16="http://schemas.microsoft.com/office/drawing/2014/main" id="{94B60849-DB69-48A9-95AD-3405EDF56E0C}"/>
                </a:ext>
              </a:extLst>
            </p:cNvPr>
            <p:cNvSpPr/>
            <p:nvPr/>
          </p:nvSpPr>
          <p:spPr>
            <a:xfrm>
              <a:off x="7964412"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'problem'</a:t>
              </a:r>
            </a:p>
          </p:txBody>
        </p:sp>
      </p:grpSp>
    </p:spTree>
    <p:extLst>
      <p:ext uri="{BB962C8B-B14F-4D97-AF65-F5344CB8AC3E}">
        <p14:creationId xmlns:p14="http://schemas.microsoft.com/office/powerpoint/2010/main" val="175472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err="1"/>
              <a:t>Mentimeter</a:t>
            </a:r>
            <a:r>
              <a:rPr lang="en-GB" sz="3600" dirty="0"/>
              <a:t> interaction in this workshop</a:t>
            </a:r>
          </a:p>
        </p:txBody>
      </p:sp>
      <p:sp>
        <p:nvSpPr>
          <p:cNvPr id="3" name="Text Placeholder 2"/>
          <p:cNvSpPr>
            <a:spLocks noGrp="1"/>
          </p:cNvSpPr>
          <p:nvPr>
            <p:ph type="body" sz="quarter" idx="13"/>
          </p:nvPr>
        </p:nvSpPr>
        <p:spPr/>
        <p:txBody>
          <a:bodyPr>
            <a:normAutofit lnSpcReduction="10000"/>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a:p>
            <a:r>
              <a:rPr lang="en-GB" sz="2400" dirty="0">
                <a:latin typeface="+mn-lt"/>
                <a:cs typeface="Arial" panose="020B0604020202020204" pitchFamily="34" charset="0"/>
              </a:rPr>
              <a:t>At any point, you can ask or upvote questions for me, the workshop host, in the Zoom Q&amp;A. </a:t>
            </a:r>
          </a:p>
          <a:p>
            <a:r>
              <a:rPr lang="en-GB" sz="2400" dirty="0">
                <a:latin typeface="+mn-lt"/>
                <a:cs typeface="Arial" panose="020B0604020202020204" pitchFamily="34" charset="0"/>
              </a:rPr>
              <a:t>There are also polls, word clouds, short answers and other interactions where the answers will appear anonymously on screen. For this, you go to menti.com and enter the 8 digit code at the top of the screen. </a:t>
            </a:r>
            <a:br>
              <a:rPr lang="en-GB" sz="2400" dirty="0">
                <a:latin typeface="+mn-lt"/>
                <a:cs typeface="Arial" panose="020B0604020202020204" pitchFamily="34" charset="0"/>
              </a:rPr>
            </a:br>
            <a:endParaRPr lang="en-GB" sz="2400" dirty="0">
              <a:latin typeface="+mn-lt"/>
              <a:cs typeface="Arial" panose="020B0604020202020204" pitchFamily="34" charset="0"/>
            </a:endParaRPr>
          </a:p>
          <a:p>
            <a:pPr marL="0" indent="0">
              <a:buNone/>
            </a:pPr>
            <a:r>
              <a:rPr lang="en-GB" sz="2400" dirty="0">
                <a:latin typeface="+mn-lt"/>
                <a:cs typeface="Arial" panose="020B0604020202020204" pitchFamily="34" charset="0"/>
              </a:rPr>
              <a:t>Let’s try it now!</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2409776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Basic NLP – after POS tagging</a:t>
            </a:r>
            <a:endParaRPr lang="en-US" dirty="0"/>
          </a:p>
        </p:txBody>
      </p:sp>
      <p:sp>
        <p:nvSpPr>
          <p:cNvPr id="27" name="Arrow: Down 26">
            <a:extLst>
              <a:ext uri="{FF2B5EF4-FFF2-40B4-BE49-F238E27FC236}">
                <a16:creationId xmlns:a16="http://schemas.microsoft.com/office/drawing/2014/main" id="{51D61242-C415-49BE-B29E-7E073DF0C5F7}"/>
              </a:ext>
              <a:ext uri="{C183D7F6-B498-43B3-948B-1728B52AA6E4}">
                <adec:decorative xmlns:adec="http://schemas.microsoft.com/office/drawing/2017/decorative" val="1"/>
              </a:ext>
            </a:extLst>
          </p:cNvPr>
          <p:cNvSpPr/>
          <p:nvPr/>
        </p:nvSpPr>
        <p:spPr>
          <a:xfrm>
            <a:off x="4871864" y="2564904"/>
            <a:ext cx="648072" cy="1215008"/>
          </a:xfrm>
          <a:prstGeom prst="downArrow">
            <a:avLst/>
          </a:prstGeom>
          <a:solidFill>
            <a:schemeClr val="accent4">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descr="A visual depiction of the text after POS tagging shows that It is marked as a pronoun, raining as a verb in gerund form, cats as a plural now and so on.">
            <a:extLst>
              <a:ext uri="{FF2B5EF4-FFF2-40B4-BE49-F238E27FC236}">
                <a16:creationId xmlns:a16="http://schemas.microsoft.com/office/drawing/2014/main" id="{94D4643B-A53B-43C8-978D-510F36C292F4}"/>
              </a:ext>
            </a:extLst>
          </p:cNvPr>
          <p:cNvGrpSpPr/>
          <p:nvPr/>
        </p:nvGrpSpPr>
        <p:grpSpPr>
          <a:xfrm>
            <a:off x="407368" y="4149079"/>
            <a:ext cx="11089232" cy="1587349"/>
            <a:chOff x="407368" y="4149080"/>
            <a:chExt cx="10195336" cy="1202680"/>
          </a:xfrm>
        </p:grpSpPr>
        <p:grpSp>
          <p:nvGrpSpPr>
            <p:cNvPr id="28" name="Group 27">
              <a:extLst>
                <a:ext uri="{FF2B5EF4-FFF2-40B4-BE49-F238E27FC236}">
                  <a16:creationId xmlns:a16="http://schemas.microsoft.com/office/drawing/2014/main" id="{5F2BE5DE-583A-4B5B-AAB3-3D4DB96C0938}"/>
                </a:ext>
              </a:extLst>
            </p:cNvPr>
            <p:cNvGrpSpPr/>
            <p:nvPr/>
          </p:nvGrpSpPr>
          <p:grpSpPr>
            <a:xfrm>
              <a:off x="407368" y="4149080"/>
              <a:ext cx="5070950" cy="482600"/>
              <a:chOff x="220503" y="1988840"/>
              <a:chExt cx="5070950" cy="482600"/>
            </a:xfrm>
          </p:grpSpPr>
          <p:sp>
            <p:nvSpPr>
              <p:cNvPr id="37" name="Rectangle: Rounded Corners 36">
                <a:extLst>
                  <a:ext uri="{FF2B5EF4-FFF2-40B4-BE49-F238E27FC236}">
                    <a16:creationId xmlns:a16="http://schemas.microsoft.com/office/drawing/2014/main" id="{D01F8A45-DCD9-4482-A7A3-8496964015CF}"/>
                  </a:ext>
                </a:extLst>
              </p:cNvPr>
              <p:cNvSpPr/>
              <p:nvPr/>
            </p:nvSpPr>
            <p:spPr>
              <a:xfrm>
                <a:off x="3688863" y="1988840"/>
                <a:ext cx="1602590"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(‘cats', ‘NNS’)</a:t>
                </a:r>
              </a:p>
            </p:txBody>
          </p:sp>
          <p:grpSp>
            <p:nvGrpSpPr>
              <p:cNvPr id="38" name="Group 37">
                <a:extLst>
                  <a:ext uri="{FF2B5EF4-FFF2-40B4-BE49-F238E27FC236}">
                    <a16:creationId xmlns:a16="http://schemas.microsoft.com/office/drawing/2014/main" id="{C8C8EE11-3578-414C-A485-E3B6DA48CB93}"/>
                  </a:ext>
                </a:extLst>
              </p:cNvPr>
              <p:cNvGrpSpPr/>
              <p:nvPr/>
            </p:nvGrpSpPr>
            <p:grpSpPr>
              <a:xfrm>
                <a:off x="220503" y="1988840"/>
                <a:ext cx="3378959" cy="469900"/>
                <a:chOff x="220503" y="1988840"/>
                <a:chExt cx="3378959" cy="469900"/>
              </a:xfrm>
            </p:grpSpPr>
            <p:sp>
              <p:nvSpPr>
                <p:cNvPr id="46" name="Rectangle: Rounded Corners 45">
                  <a:extLst>
                    <a:ext uri="{FF2B5EF4-FFF2-40B4-BE49-F238E27FC236}">
                      <a16:creationId xmlns:a16="http://schemas.microsoft.com/office/drawing/2014/main" id="{F7A816CE-2472-49F0-916A-433A0CB0CCD6}"/>
                    </a:ext>
                  </a:extLst>
                </p:cNvPr>
                <p:cNvSpPr/>
                <p:nvPr/>
              </p:nvSpPr>
              <p:spPr>
                <a:xfrm>
                  <a:off x="1660663" y="1988840"/>
                  <a:ext cx="1938799"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 ‘VBG’)</a:t>
                  </a:r>
                </a:p>
              </p:txBody>
            </p:sp>
            <p:sp>
              <p:nvSpPr>
                <p:cNvPr id="48" name="Rectangle: Rounded Corners 47">
                  <a:extLst>
                    <a:ext uri="{FF2B5EF4-FFF2-40B4-BE49-F238E27FC236}">
                      <a16:creationId xmlns:a16="http://schemas.microsoft.com/office/drawing/2014/main" id="{22AE59C8-69D7-4C0C-8BA2-B410B44DDE02}"/>
                    </a:ext>
                  </a:extLst>
                </p:cNvPr>
                <p:cNvSpPr/>
                <p:nvPr/>
              </p:nvSpPr>
              <p:spPr>
                <a:xfrm>
                  <a:off x="220503" y="1988840"/>
                  <a:ext cx="1396722" cy="469900"/>
                </a:xfrm>
                <a:prstGeom prst="roundRect">
                  <a:avLst/>
                </a:prstGeom>
                <a:solidFill>
                  <a:schemeClr val="accent2">
                    <a:lumMod val="20000"/>
                    <a:lumOff val="8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2">
                          <a:lumMod val="50000"/>
                        </a:schemeClr>
                      </a:solidFill>
                    </a:rPr>
                    <a:t>('It', 'PRN’)</a:t>
                  </a:r>
                </a:p>
              </p:txBody>
            </p:sp>
          </p:grpSp>
        </p:grpSp>
        <p:sp>
          <p:nvSpPr>
            <p:cNvPr id="43" name="Rectangle: Rounded Corners 42" descr="A visual depiction of the sentence 'It's raining cats and dogs. It's also raining.&quot; as POS tagged word tokens. ">
              <a:extLst>
                <a:ext uri="{FF2B5EF4-FFF2-40B4-BE49-F238E27FC236}">
                  <a16:creationId xmlns:a16="http://schemas.microsoft.com/office/drawing/2014/main" id="{CD0C9C09-7762-4BED-A66A-DAC17F6FCFFF}"/>
                </a:ext>
              </a:extLst>
            </p:cNvPr>
            <p:cNvSpPr/>
            <p:nvPr/>
          </p:nvSpPr>
          <p:spPr>
            <a:xfrm>
              <a:off x="5591944" y="4149080"/>
              <a:ext cx="1698392"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(‘dogs', ‘NNS’)</a:t>
              </a:r>
            </a:p>
          </p:txBody>
        </p:sp>
        <p:sp>
          <p:nvSpPr>
            <p:cNvPr id="45" name="Rectangle: Rounded Corners 44">
              <a:extLst>
                <a:ext uri="{FF2B5EF4-FFF2-40B4-BE49-F238E27FC236}">
                  <a16:creationId xmlns:a16="http://schemas.microsoft.com/office/drawing/2014/main" id="{01A1FF66-55AE-4CEF-AC1A-55532F7CC59F}"/>
                </a:ext>
              </a:extLst>
            </p:cNvPr>
            <p:cNvSpPr/>
            <p:nvPr/>
          </p:nvSpPr>
          <p:spPr>
            <a:xfrm>
              <a:off x="7392144" y="4149080"/>
              <a:ext cx="1370600" cy="469900"/>
            </a:xfrm>
            <a:prstGeom prst="roundRect">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2">
                      <a:lumMod val="50000"/>
                    </a:schemeClr>
                  </a:solidFill>
                </a:rPr>
                <a:t>('It', 'PRN’)</a:t>
              </a:r>
            </a:p>
          </p:txBody>
        </p:sp>
        <p:grpSp>
          <p:nvGrpSpPr>
            <p:cNvPr id="2" name="Group 1">
              <a:extLst>
                <a:ext uri="{FF2B5EF4-FFF2-40B4-BE49-F238E27FC236}">
                  <a16:creationId xmlns:a16="http://schemas.microsoft.com/office/drawing/2014/main" id="{9295C4EA-0744-45DF-AC07-F91BEDEADA19}"/>
                </a:ext>
              </a:extLst>
            </p:cNvPr>
            <p:cNvGrpSpPr/>
            <p:nvPr/>
          </p:nvGrpSpPr>
          <p:grpSpPr>
            <a:xfrm>
              <a:off x="617279" y="4869160"/>
              <a:ext cx="9295145" cy="482600"/>
              <a:chOff x="617279" y="4869160"/>
              <a:chExt cx="9295145" cy="482600"/>
            </a:xfrm>
          </p:grpSpPr>
          <p:sp>
            <p:nvSpPr>
              <p:cNvPr id="40" name="Rectangle: Rounded Corners 39">
                <a:extLst>
                  <a:ext uri="{FF2B5EF4-FFF2-40B4-BE49-F238E27FC236}">
                    <a16:creationId xmlns:a16="http://schemas.microsoft.com/office/drawing/2014/main" id="{C0AA7D65-1CCC-4BDB-AF6F-5DB21B423411}"/>
                  </a:ext>
                </a:extLst>
              </p:cNvPr>
              <p:cNvSpPr/>
              <p:nvPr/>
            </p:nvSpPr>
            <p:spPr>
              <a:xfrm>
                <a:off x="617279" y="4869160"/>
                <a:ext cx="1938799"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 ‘VBG’)</a:t>
                </a:r>
              </a:p>
            </p:txBody>
          </p:sp>
          <p:sp>
            <p:nvSpPr>
              <p:cNvPr id="41" name="Rectangle: Rounded Corners 40">
                <a:extLst>
                  <a:ext uri="{FF2B5EF4-FFF2-40B4-BE49-F238E27FC236}">
                    <a16:creationId xmlns:a16="http://schemas.microsoft.com/office/drawing/2014/main" id="{6EBB367D-1C8A-4780-9A96-D080140050AE}"/>
                  </a:ext>
                </a:extLst>
              </p:cNvPr>
              <p:cNvSpPr/>
              <p:nvPr/>
            </p:nvSpPr>
            <p:spPr>
              <a:xfrm>
                <a:off x="5275976" y="4869160"/>
                <a:ext cx="2355695"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 becoming', ‘VBG’)</a:t>
                </a:r>
              </a:p>
            </p:txBody>
          </p:sp>
          <p:sp>
            <p:nvSpPr>
              <p:cNvPr id="47" name="Rectangle: Rounded Corners 46">
                <a:extLst>
                  <a:ext uri="{FF2B5EF4-FFF2-40B4-BE49-F238E27FC236}">
                    <a16:creationId xmlns:a16="http://schemas.microsoft.com/office/drawing/2014/main" id="{014D391B-0FAC-4850-83CD-894F7D92741A}"/>
                  </a:ext>
                </a:extLst>
              </p:cNvPr>
              <p:cNvSpPr/>
              <p:nvPr/>
            </p:nvSpPr>
            <p:spPr>
              <a:xfrm>
                <a:off x="2748598" y="4869160"/>
                <a:ext cx="2259596"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(‘elephants', ‘NNS’)</a:t>
                </a:r>
              </a:p>
            </p:txBody>
          </p:sp>
          <p:sp>
            <p:nvSpPr>
              <p:cNvPr id="49" name="Rectangle: Rounded Corners 48">
                <a:extLst>
                  <a:ext uri="{FF2B5EF4-FFF2-40B4-BE49-F238E27FC236}">
                    <a16:creationId xmlns:a16="http://schemas.microsoft.com/office/drawing/2014/main" id="{377CB5EE-64CA-441F-94B3-C1499E2203CB}"/>
                  </a:ext>
                </a:extLst>
              </p:cNvPr>
              <p:cNvSpPr/>
              <p:nvPr/>
            </p:nvSpPr>
            <p:spPr>
              <a:xfrm>
                <a:off x="7824193" y="4869160"/>
                <a:ext cx="2088231"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(‘problem', ‘NN’)</a:t>
                </a:r>
              </a:p>
            </p:txBody>
          </p:sp>
        </p:grpSp>
        <p:sp>
          <p:nvSpPr>
            <p:cNvPr id="50" name="Rectangle: Rounded Corners 49">
              <a:extLst>
                <a:ext uri="{FF2B5EF4-FFF2-40B4-BE49-F238E27FC236}">
                  <a16:creationId xmlns:a16="http://schemas.microsoft.com/office/drawing/2014/main" id="{22E236E5-63E5-4071-9BDE-A23E354C2562}"/>
                </a:ext>
              </a:extLst>
            </p:cNvPr>
            <p:cNvSpPr/>
            <p:nvPr/>
          </p:nvSpPr>
          <p:spPr>
            <a:xfrm>
              <a:off x="8904312" y="4149080"/>
              <a:ext cx="1698392"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(‘also', ‘RB’)</a:t>
              </a:r>
            </a:p>
          </p:txBody>
        </p:sp>
      </p:grpSp>
      <p:grpSp>
        <p:nvGrpSpPr>
          <p:cNvPr id="85" name="Group 84">
            <a:extLst>
              <a:ext uri="{FF2B5EF4-FFF2-40B4-BE49-F238E27FC236}">
                <a16:creationId xmlns:a16="http://schemas.microsoft.com/office/drawing/2014/main" id="{31B95930-F9B5-438C-BF24-3C878E1A9FF5}"/>
              </a:ext>
              <a:ext uri="{C183D7F6-B498-43B3-948B-1728B52AA6E4}">
                <adec:decorative xmlns:adec="http://schemas.microsoft.com/office/drawing/2017/decorative" val="1"/>
              </a:ext>
            </a:extLst>
          </p:cNvPr>
          <p:cNvGrpSpPr/>
          <p:nvPr/>
        </p:nvGrpSpPr>
        <p:grpSpPr>
          <a:xfrm>
            <a:off x="913344" y="1196752"/>
            <a:ext cx="10583256" cy="1512169"/>
            <a:chOff x="758204" y="3140968"/>
            <a:chExt cx="9231712" cy="1189977"/>
          </a:xfrm>
        </p:grpSpPr>
        <p:sp>
          <p:nvSpPr>
            <p:cNvPr id="87" name="Rectangle: Rounded Corners 86">
              <a:extLst>
                <a:ext uri="{FF2B5EF4-FFF2-40B4-BE49-F238E27FC236}">
                  <a16:creationId xmlns:a16="http://schemas.microsoft.com/office/drawing/2014/main" id="{1BF6EF86-632A-4EEC-A86C-469D072FC8F3}"/>
                </a:ext>
              </a:extLst>
            </p:cNvPr>
            <p:cNvSpPr/>
            <p:nvPr/>
          </p:nvSpPr>
          <p:spPr>
            <a:xfrm>
              <a:off x="6655604"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89" name="Rectangle: Rounded Corners 88">
              <a:extLst>
                <a:ext uri="{FF2B5EF4-FFF2-40B4-BE49-F238E27FC236}">
                  <a16:creationId xmlns:a16="http://schemas.microsoft.com/office/drawing/2014/main" id="{FE3D6E72-8FE6-41B8-A8EB-B2EAEF8AAC67}"/>
                </a:ext>
              </a:extLst>
            </p:cNvPr>
            <p:cNvSpPr/>
            <p:nvPr/>
          </p:nvSpPr>
          <p:spPr>
            <a:xfrm>
              <a:off x="1790906"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'elephants'</a:t>
              </a:r>
            </a:p>
          </p:txBody>
        </p:sp>
        <p:sp>
          <p:nvSpPr>
            <p:cNvPr id="90" name="Rectangle: Rounded Corners 89">
              <a:extLst>
                <a:ext uri="{FF2B5EF4-FFF2-40B4-BE49-F238E27FC236}">
                  <a16:creationId xmlns:a16="http://schemas.microsoft.com/office/drawing/2014/main" id="{B2D953AE-6BCE-4998-A5F2-30C9FAF5DE0D}"/>
                </a:ext>
              </a:extLst>
            </p:cNvPr>
            <p:cNvSpPr/>
            <p:nvPr/>
          </p:nvSpPr>
          <p:spPr>
            <a:xfrm>
              <a:off x="8114172" y="3140968"/>
              <a:ext cx="752764"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'also</a:t>
              </a:r>
              <a:r>
                <a:rPr lang="en-GB" dirty="0">
                  <a:solidFill>
                    <a:srgbClr val="7030A0"/>
                  </a:solidFill>
                </a:rPr>
                <a:t>'</a:t>
              </a:r>
            </a:p>
          </p:txBody>
        </p:sp>
        <p:sp>
          <p:nvSpPr>
            <p:cNvPr id="91" name="Rectangle: Rounded Corners 90">
              <a:extLst>
                <a:ext uri="{FF2B5EF4-FFF2-40B4-BE49-F238E27FC236}">
                  <a16:creationId xmlns:a16="http://schemas.microsoft.com/office/drawing/2014/main" id="{0466731F-127F-4313-AE2D-DB5DBF7CFD90}"/>
                </a:ext>
              </a:extLst>
            </p:cNvPr>
            <p:cNvSpPr/>
            <p:nvPr/>
          </p:nvSpPr>
          <p:spPr>
            <a:xfrm>
              <a:off x="5120836" y="3140968"/>
              <a:ext cx="889000" cy="4572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'dogs'</a:t>
              </a:r>
            </a:p>
          </p:txBody>
        </p:sp>
        <p:sp>
          <p:nvSpPr>
            <p:cNvPr id="92" name="Rectangle: Rounded Corners 91">
              <a:extLst>
                <a:ext uri="{FF2B5EF4-FFF2-40B4-BE49-F238E27FC236}">
                  <a16:creationId xmlns:a16="http://schemas.microsoft.com/office/drawing/2014/main" id="{4FEA42AA-606F-48B4-9EF5-EDFFBC4CC42D}"/>
                </a:ext>
              </a:extLst>
            </p:cNvPr>
            <p:cNvSpPr/>
            <p:nvPr/>
          </p:nvSpPr>
          <p:spPr>
            <a:xfrm>
              <a:off x="3420968" y="3140968"/>
              <a:ext cx="774700"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'cats'</a:t>
              </a:r>
            </a:p>
          </p:txBody>
        </p:sp>
        <p:sp>
          <p:nvSpPr>
            <p:cNvPr id="93" name="Rectangle: Rounded Corners 92">
              <a:extLst>
                <a:ext uri="{FF2B5EF4-FFF2-40B4-BE49-F238E27FC236}">
                  <a16:creationId xmlns:a16="http://schemas.microsoft.com/office/drawing/2014/main" id="{70AADC23-0267-4F11-9618-B03A1EF0FB8D}"/>
                </a:ext>
              </a:extLst>
            </p:cNvPr>
            <p:cNvSpPr/>
            <p:nvPr/>
          </p:nvSpPr>
          <p:spPr>
            <a:xfrm>
              <a:off x="2297984"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94" name="Rectangle: Rounded Corners 93">
              <a:extLst>
                <a:ext uri="{FF2B5EF4-FFF2-40B4-BE49-F238E27FC236}">
                  <a16:creationId xmlns:a16="http://schemas.microsoft.com/office/drawing/2014/main" id="{BCC865EE-B282-40F3-9A48-5D5BDFA8E4F8}"/>
                </a:ext>
              </a:extLst>
            </p:cNvPr>
            <p:cNvSpPr/>
            <p:nvPr/>
          </p:nvSpPr>
          <p:spPr>
            <a:xfrm>
              <a:off x="758204" y="3140968"/>
              <a:ext cx="729284"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95" name="Rectangle: Rounded Corners 94">
              <a:extLst>
                <a:ext uri="{FF2B5EF4-FFF2-40B4-BE49-F238E27FC236}">
                  <a16:creationId xmlns:a16="http://schemas.microsoft.com/office/drawing/2014/main" id="{7EF3D402-ACC0-4242-83D8-574B565C423A}"/>
                </a:ext>
              </a:extLst>
            </p:cNvPr>
            <p:cNvSpPr/>
            <p:nvPr/>
          </p:nvSpPr>
          <p:spPr>
            <a:xfrm>
              <a:off x="8923116"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96" name="Rectangle: Rounded Corners 95">
              <a:extLst>
                <a:ext uri="{FF2B5EF4-FFF2-40B4-BE49-F238E27FC236}">
                  <a16:creationId xmlns:a16="http://schemas.microsoft.com/office/drawing/2014/main" id="{5592AE27-B3A9-4CA7-BCF1-5A500DC6375C}"/>
                </a:ext>
              </a:extLst>
            </p:cNvPr>
            <p:cNvSpPr/>
            <p:nvPr/>
          </p:nvSpPr>
          <p:spPr>
            <a:xfrm>
              <a:off x="5694910"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'becoming'</a:t>
              </a:r>
            </a:p>
          </p:txBody>
        </p:sp>
        <p:sp>
          <p:nvSpPr>
            <p:cNvPr id="97" name="Rectangle: Rounded Corners 96">
              <a:extLst>
                <a:ext uri="{FF2B5EF4-FFF2-40B4-BE49-F238E27FC236}">
                  <a16:creationId xmlns:a16="http://schemas.microsoft.com/office/drawing/2014/main" id="{94B60849-DB69-48A9-95AD-3405EDF56E0C}"/>
                </a:ext>
              </a:extLst>
            </p:cNvPr>
            <p:cNvSpPr/>
            <p:nvPr/>
          </p:nvSpPr>
          <p:spPr>
            <a:xfrm>
              <a:off x="7964412"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'problem'</a:t>
              </a:r>
            </a:p>
          </p:txBody>
        </p:sp>
      </p:grpSp>
    </p:spTree>
    <p:extLst>
      <p:ext uri="{BB962C8B-B14F-4D97-AF65-F5344CB8AC3E}">
        <p14:creationId xmlns:p14="http://schemas.microsoft.com/office/powerpoint/2010/main" val="10447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Basic NLP – Chunking</a:t>
            </a:r>
            <a:endParaRPr lang="en-US" dirty="0"/>
          </a:p>
        </p:txBody>
      </p:sp>
      <p:grpSp>
        <p:nvGrpSpPr>
          <p:cNvPr id="3" name="Group 2" descr="A visual depiction of the sentence 'It's raining cats and dogs.&quot; as POS tagged word tokens. ">
            <a:extLst>
              <a:ext uri="{FF2B5EF4-FFF2-40B4-BE49-F238E27FC236}">
                <a16:creationId xmlns:a16="http://schemas.microsoft.com/office/drawing/2014/main" id="{ADA9ECED-5769-474B-9CEC-FE3E0F0534DC}"/>
              </a:ext>
            </a:extLst>
          </p:cNvPr>
          <p:cNvGrpSpPr/>
          <p:nvPr/>
        </p:nvGrpSpPr>
        <p:grpSpPr>
          <a:xfrm>
            <a:off x="0" y="1218207"/>
            <a:ext cx="12041244" cy="770631"/>
            <a:chOff x="335360" y="1218208"/>
            <a:chExt cx="11278224" cy="482600"/>
          </a:xfrm>
        </p:grpSpPr>
        <p:sp>
          <p:nvSpPr>
            <p:cNvPr id="117" name="Rectangle: Rounded Corners 116">
              <a:extLst>
                <a:ext uri="{FF2B5EF4-FFF2-40B4-BE49-F238E27FC236}">
                  <a16:creationId xmlns:a16="http://schemas.microsoft.com/office/drawing/2014/main" id="{C78123B4-E0FF-4EBA-B922-44F41B0FF3C8}"/>
                </a:ext>
              </a:extLst>
            </p:cNvPr>
            <p:cNvSpPr/>
            <p:nvPr/>
          </p:nvSpPr>
          <p:spPr>
            <a:xfrm>
              <a:off x="1824360" y="1230908"/>
              <a:ext cx="1319312"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(‘s', ‘VBZ’)</a:t>
              </a:r>
            </a:p>
          </p:txBody>
        </p:sp>
        <p:sp>
          <p:nvSpPr>
            <p:cNvPr id="118" name="Rectangle: Rounded Corners 117">
              <a:extLst>
                <a:ext uri="{FF2B5EF4-FFF2-40B4-BE49-F238E27FC236}">
                  <a16:creationId xmlns:a16="http://schemas.microsoft.com/office/drawing/2014/main" id="{79A3A157-5C8B-43C4-AF10-744A6DED4DA6}"/>
                </a:ext>
              </a:extLst>
            </p:cNvPr>
            <p:cNvSpPr/>
            <p:nvPr/>
          </p:nvSpPr>
          <p:spPr>
            <a:xfrm>
              <a:off x="6960096" y="1230908"/>
              <a:ext cx="1498600"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(‘and’, ‘CC’)</a:t>
              </a:r>
            </a:p>
          </p:txBody>
        </p:sp>
        <p:grpSp>
          <p:nvGrpSpPr>
            <p:cNvPr id="2" name="Group 1">
              <a:extLst>
                <a:ext uri="{FF2B5EF4-FFF2-40B4-BE49-F238E27FC236}">
                  <a16:creationId xmlns:a16="http://schemas.microsoft.com/office/drawing/2014/main" id="{4E355A06-7EC8-4F3B-BF79-93C524934568}"/>
                </a:ext>
              </a:extLst>
            </p:cNvPr>
            <p:cNvGrpSpPr/>
            <p:nvPr/>
          </p:nvGrpSpPr>
          <p:grpSpPr>
            <a:xfrm>
              <a:off x="335360" y="1218208"/>
              <a:ext cx="11278224" cy="482600"/>
              <a:chOff x="335360" y="1218208"/>
              <a:chExt cx="11278224" cy="482600"/>
            </a:xfrm>
          </p:grpSpPr>
          <p:grpSp>
            <p:nvGrpSpPr>
              <p:cNvPr id="61" name="Group 60">
                <a:extLst>
                  <a:ext uri="{FF2B5EF4-FFF2-40B4-BE49-F238E27FC236}">
                    <a16:creationId xmlns:a16="http://schemas.microsoft.com/office/drawing/2014/main" id="{6AC9AB99-FB4B-4B91-9193-92E7F78FB350}"/>
                  </a:ext>
                </a:extLst>
              </p:cNvPr>
              <p:cNvGrpSpPr/>
              <p:nvPr/>
            </p:nvGrpSpPr>
            <p:grpSpPr>
              <a:xfrm>
                <a:off x="335360" y="1218208"/>
                <a:ext cx="9937104" cy="482600"/>
                <a:chOff x="436020" y="4149080"/>
                <a:chExt cx="9937104" cy="482600"/>
              </a:xfrm>
            </p:grpSpPr>
            <p:grpSp>
              <p:nvGrpSpPr>
                <p:cNvPr id="62" name="Group 61">
                  <a:extLst>
                    <a:ext uri="{FF2B5EF4-FFF2-40B4-BE49-F238E27FC236}">
                      <a16:creationId xmlns:a16="http://schemas.microsoft.com/office/drawing/2014/main" id="{2E515282-64C8-4390-A393-068B61FD903B}"/>
                    </a:ext>
                  </a:extLst>
                </p:cNvPr>
                <p:cNvGrpSpPr/>
                <p:nvPr/>
              </p:nvGrpSpPr>
              <p:grpSpPr>
                <a:xfrm>
                  <a:off x="436020" y="4149080"/>
                  <a:ext cx="6589405" cy="482600"/>
                  <a:chOff x="249155" y="1988840"/>
                  <a:chExt cx="6589405" cy="482600"/>
                </a:xfrm>
              </p:grpSpPr>
              <p:sp>
                <p:nvSpPr>
                  <p:cNvPr id="113" name="Rectangle: Rounded Corners 112" descr="A visual depiction of the text after word tokenisation and POS-tagging. ">
                    <a:extLst>
                      <a:ext uri="{FF2B5EF4-FFF2-40B4-BE49-F238E27FC236}">
                        <a16:creationId xmlns:a16="http://schemas.microsoft.com/office/drawing/2014/main" id="{8DC0B7B6-7C94-4541-9DBA-2203CB15DE83}"/>
                      </a:ext>
                    </a:extLst>
                  </p:cNvPr>
                  <p:cNvSpPr/>
                  <p:nvPr/>
                </p:nvSpPr>
                <p:spPr>
                  <a:xfrm>
                    <a:off x="5217707" y="1988840"/>
                    <a:ext cx="1620853"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(‘cats', ‘NNS’)</a:t>
                    </a:r>
                  </a:p>
                </p:txBody>
              </p:sp>
              <p:grpSp>
                <p:nvGrpSpPr>
                  <p:cNvPr id="114" name="Group 113">
                    <a:extLst>
                      <a:ext uri="{FF2B5EF4-FFF2-40B4-BE49-F238E27FC236}">
                        <a16:creationId xmlns:a16="http://schemas.microsoft.com/office/drawing/2014/main" id="{BEDC1175-6B47-491C-9A4B-72B58391241F}"/>
                      </a:ext>
                    </a:extLst>
                  </p:cNvPr>
                  <p:cNvGrpSpPr/>
                  <p:nvPr/>
                </p:nvGrpSpPr>
                <p:grpSpPr>
                  <a:xfrm>
                    <a:off x="249155" y="1988840"/>
                    <a:ext cx="4918263" cy="469900"/>
                    <a:chOff x="249155" y="1988840"/>
                    <a:chExt cx="4918263" cy="469900"/>
                  </a:xfrm>
                </p:grpSpPr>
                <p:sp>
                  <p:nvSpPr>
                    <p:cNvPr id="115" name="Rectangle: Rounded Corners 114">
                      <a:extLst>
                        <a:ext uri="{FF2B5EF4-FFF2-40B4-BE49-F238E27FC236}">
                          <a16:creationId xmlns:a16="http://schemas.microsoft.com/office/drawing/2014/main" id="{8B9F1FC0-6801-4A22-9DA6-535F4ED47B05}"/>
                        </a:ext>
                      </a:extLst>
                    </p:cNvPr>
                    <p:cNvSpPr/>
                    <p:nvPr/>
                  </p:nvSpPr>
                  <p:spPr>
                    <a:xfrm>
                      <a:off x="3129475" y="1988840"/>
                      <a:ext cx="2037943"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 ‘VBG’)</a:t>
                      </a:r>
                    </a:p>
                  </p:txBody>
                </p:sp>
                <p:sp>
                  <p:nvSpPr>
                    <p:cNvPr id="116" name="Rectangle: Rounded Corners 115">
                      <a:extLst>
                        <a:ext uri="{FF2B5EF4-FFF2-40B4-BE49-F238E27FC236}">
                          <a16:creationId xmlns:a16="http://schemas.microsoft.com/office/drawing/2014/main" id="{6F1C324E-3771-4DD5-A3C5-5476143D1422}"/>
                        </a:ext>
                      </a:extLst>
                    </p:cNvPr>
                    <p:cNvSpPr/>
                    <p:nvPr/>
                  </p:nvSpPr>
                  <p:spPr>
                    <a:xfrm>
                      <a:off x="249155" y="1988840"/>
                      <a:ext cx="1416992" cy="469900"/>
                    </a:xfrm>
                    <a:prstGeom prst="round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2">
                              <a:lumMod val="50000"/>
                            </a:schemeClr>
                          </a:solidFill>
                        </a:rPr>
                        <a:t>('It', 'PRN’)</a:t>
                      </a:r>
                    </a:p>
                  </p:txBody>
                </p:sp>
              </p:grpSp>
            </p:grpSp>
            <p:sp>
              <p:nvSpPr>
                <p:cNvPr id="105" name="Rectangle: Rounded Corners 104">
                  <a:extLst>
                    <a:ext uri="{FF2B5EF4-FFF2-40B4-BE49-F238E27FC236}">
                      <a16:creationId xmlns:a16="http://schemas.microsoft.com/office/drawing/2014/main" id="{C2E6F905-3E3E-47C8-A058-77A1AD7D9EAA}"/>
                    </a:ext>
                  </a:extLst>
                </p:cNvPr>
                <p:cNvSpPr/>
                <p:nvPr/>
              </p:nvSpPr>
              <p:spPr>
                <a:xfrm>
                  <a:off x="8653127" y="4149080"/>
                  <a:ext cx="1719997"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(‘dogs', ‘NNS’)</a:t>
                  </a:r>
                </a:p>
              </p:txBody>
            </p:sp>
          </p:grpSp>
          <p:sp>
            <p:nvSpPr>
              <p:cNvPr id="119" name="Rectangle: Rounded Corners 118">
                <a:extLst>
                  <a:ext uri="{FF2B5EF4-FFF2-40B4-BE49-F238E27FC236}">
                    <a16:creationId xmlns:a16="http://schemas.microsoft.com/office/drawing/2014/main" id="{52BD5D33-141C-40B9-91F0-8FADC6C971C1}"/>
                  </a:ext>
                </a:extLst>
              </p:cNvPr>
              <p:cNvSpPr/>
              <p:nvPr/>
            </p:nvSpPr>
            <p:spPr>
              <a:xfrm>
                <a:off x="10358040" y="1230908"/>
                <a:ext cx="1255544"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 ‘PUN’)</a:t>
                </a:r>
              </a:p>
            </p:txBody>
          </p:sp>
        </p:grpSp>
      </p:grpSp>
    </p:spTree>
    <p:extLst>
      <p:ext uri="{BB962C8B-B14F-4D97-AF65-F5344CB8AC3E}">
        <p14:creationId xmlns:p14="http://schemas.microsoft.com/office/powerpoint/2010/main" val="33084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Basic NLP – after chunking</a:t>
            </a:r>
            <a:endParaRPr lang="en-US" dirty="0"/>
          </a:p>
        </p:txBody>
      </p:sp>
      <p:sp>
        <p:nvSpPr>
          <p:cNvPr id="27" name="Arrow: Down 26">
            <a:extLst>
              <a:ext uri="{FF2B5EF4-FFF2-40B4-BE49-F238E27FC236}">
                <a16:creationId xmlns:a16="http://schemas.microsoft.com/office/drawing/2014/main" id="{51D61242-C415-49BE-B29E-7E073DF0C5F7}"/>
              </a:ext>
              <a:ext uri="{C183D7F6-B498-43B3-948B-1728B52AA6E4}">
                <adec:decorative xmlns:adec="http://schemas.microsoft.com/office/drawing/2017/decorative" val="1"/>
              </a:ext>
            </a:extLst>
          </p:cNvPr>
          <p:cNvSpPr/>
          <p:nvPr/>
        </p:nvSpPr>
        <p:spPr>
          <a:xfrm>
            <a:off x="5807968" y="2132856"/>
            <a:ext cx="676784" cy="1465954"/>
          </a:xfrm>
          <a:prstGeom prst="downArrow">
            <a:avLst/>
          </a:prstGeom>
          <a:solidFill>
            <a:schemeClr val="accent4">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ADA9ECED-5769-474B-9CEC-FE3E0F0534DC}"/>
              </a:ext>
              <a:ext uri="{C183D7F6-B498-43B3-948B-1728B52AA6E4}">
                <adec:decorative xmlns:adec="http://schemas.microsoft.com/office/drawing/2017/decorative" val="1"/>
              </a:ext>
            </a:extLst>
          </p:cNvPr>
          <p:cNvGrpSpPr/>
          <p:nvPr/>
        </p:nvGrpSpPr>
        <p:grpSpPr>
          <a:xfrm>
            <a:off x="0" y="1218207"/>
            <a:ext cx="12041244" cy="770631"/>
            <a:chOff x="335360" y="1218208"/>
            <a:chExt cx="11278224" cy="482600"/>
          </a:xfrm>
        </p:grpSpPr>
        <p:sp>
          <p:nvSpPr>
            <p:cNvPr id="117" name="Rectangle: Rounded Corners 116">
              <a:extLst>
                <a:ext uri="{FF2B5EF4-FFF2-40B4-BE49-F238E27FC236}">
                  <a16:creationId xmlns:a16="http://schemas.microsoft.com/office/drawing/2014/main" id="{C78123B4-E0FF-4EBA-B922-44F41B0FF3C8}"/>
                </a:ext>
              </a:extLst>
            </p:cNvPr>
            <p:cNvSpPr/>
            <p:nvPr/>
          </p:nvSpPr>
          <p:spPr>
            <a:xfrm>
              <a:off x="1824360" y="1230908"/>
              <a:ext cx="1319312"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(‘s', ‘VBZ’)</a:t>
              </a:r>
            </a:p>
          </p:txBody>
        </p:sp>
        <p:sp>
          <p:nvSpPr>
            <p:cNvPr id="118" name="Rectangle: Rounded Corners 117">
              <a:extLst>
                <a:ext uri="{FF2B5EF4-FFF2-40B4-BE49-F238E27FC236}">
                  <a16:creationId xmlns:a16="http://schemas.microsoft.com/office/drawing/2014/main" id="{79A3A157-5C8B-43C4-AF10-744A6DED4DA6}"/>
                </a:ext>
              </a:extLst>
            </p:cNvPr>
            <p:cNvSpPr/>
            <p:nvPr/>
          </p:nvSpPr>
          <p:spPr>
            <a:xfrm>
              <a:off x="6960096" y="1230908"/>
              <a:ext cx="1498600"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(‘and’, ‘CC’)</a:t>
              </a:r>
            </a:p>
          </p:txBody>
        </p:sp>
        <p:grpSp>
          <p:nvGrpSpPr>
            <p:cNvPr id="2" name="Group 1">
              <a:extLst>
                <a:ext uri="{FF2B5EF4-FFF2-40B4-BE49-F238E27FC236}">
                  <a16:creationId xmlns:a16="http://schemas.microsoft.com/office/drawing/2014/main" id="{4E355A06-7EC8-4F3B-BF79-93C524934568}"/>
                </a:ext>
              </a:extLst>
            </p:cNvPr>
            <p:cNvGrpSpPr/>
            <p:nvPr/>
          </p:nvGrpSpPr>
          <p:grpSpPr>
            <a:xfrm>
              <a:off x="335360" y="1218208"/>
              <a:ext cx="11278224" cy="482600"/>
              <a:chOff x="335360" y="1218208"/>
              <a:chExt cx="11278224" cy="482600"/>
            </a:xfrm>
          </p:grpSpPr>
          <p:grpSp>
            <p:nvGrpSpPr>
              <p:cNvPr id="61" name="Group 60">
                <a:extLst>
                  <a:ext uri="{FF2B5EF4-FFF2-40B4-BE49-F238E27FC236}">
                    <a16:creationId xmlns:a16="http://schemas.microsoft.com/office/drawing/2014/main" id="{6AC9AB99-FB4B-4B91-9193-92E7F78FB350}"/>
                  </a:ext>
                </a:extLst>
              </p:cNvPr>
              <p:cNvGrpSpPr/>
              <p:nvPr/>
            </p:nvGrpSpPr>
            <p:grpSpPr>
              <a:xfrm>
                <a:off x="335360" y="1218208"/>
                <a:ext cx="9937104" cy="482600"/>
                <a:chOff x="436020" y="4149080"/>
                <a:chExt cx="9937104" cy="482600"/>
              </a:xfrm>
            </p:grpSpPr>
            <p:grpSp>
              <p:nvGrpSpPr>
                <p:cNvPr id="62" name="Group 61">
                  <a:extLst>
                    <a:ext uri="{FF2B5EF4-FFF2-40B4-BE49-F238E27FC236}">
                      <a16:creationId xmlns:a16="http://schemas.microsoft.com/office/drawing/2014/main" id="{2E515282-64C8-4390-A393-068B61FD903B}"/>
                    </a:ext>
                  </a:extLst>
                </p:cNvPr>
                <p:cNvGrpSpPr/>
                <p:nvPr/>
              </p:nvGrpSpPr>
              <p:grpSpPr>
                <a:xfrm>
                  <a:off x="436020" y="4149080"/>
                  <a:ext cx="6589405" cy="482600"/>
                  <a:chOff x="249155" y="1988840"/>
                  <a:chExt cx="6589405" cy="482600"/>
                </a:xfrm>
              </p:grpSpPr>
              <p:sp>
                <p:nvSpPr>
                  <p:cNvPr id="113" name="Rectangle: Rounded Corners 112">
                    <a:extLst>
                      <a:ext uri="{FF2B5EF4-FFF2-40B4-BE49-F238E27FC236}">
                        <a16:creationId xmlns:a16="http://schemas.microsoft.com/office/drawing/2014/main" id="{8DC0B7B6-7C94-4541-9DBA-2203CB15DE83}"/>
                      </a:ext>
                    </a:extLst>
                  </p:cNvPr>
                  <p:cNvSpPr/>
                  <p:nvPr/>
                </p:nvSpPr>
                <p:spPr>
                  <a:xfrm>
                    <a:off x="5217707" y="1988840"/>
                    <a:ext cx="1620853"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(‘cats', ‘NNS’)</a:t>
                    </a:r>
                  </a:p>
                </p:txBody>
              </p:sp>
              <p:grpSp>
                <p:nvGrpSpPr>
                  <p:cNvPr id="114" name="Group 113">
                    <a:extLst>
                      <a:ext uri="{FF2B5EF4-FFF2-40B4-BE49-F238E27FC236}">
                        <a16:creationId xmlns:a16="http://schemas.microsoft.com/office/drawing/2014/main" id="{BEDC1175-6B47-491C-9A4B-72B58391241F}"/>
                      </a:ext>
                    </a:extLst>
                  </p:cNvPr>
                  <p:cNvGrpSpPr/>
                  <p:nvPr/>
                </p:nvGrpSpPr>
                <p:grpSpPr>
                  <a:xfrm>
                    <a:off x="249155" y="1988840"/>
                    <a:ext cx="4918263" cy="469900"/>
                    <a:chOff x="249155" y="1988840"/>
                    <a:chExt cx="4918263" cy="469900"/>
                  </a:xfrm>
                </p:grpSpPr>
                <p:sp>
                  <p:nvSpPr>
                    <p:cNvPr id="115" name="Rectangle: Rounded Corners 114" descr="A visual depiction of the sentence 'It's raining cats and dogs.&quot; as POS tagged word tokens. ">
                      <a:extLst>
                        <a:ext uri="{FF2B5EF4-FFF2-40B4-BE49-F238E27FC236}">
                          <a16:creationId xmlns:a16="http://schemas.microsoft.com/office/drawing/2014/main" id="{8B9F1FC0-6801-4A22-9DA6-535F4ED47B05}"/>
                        </a:ext>
                      </a:extLst>
                    </p:cNvPr>
                    <p:cNvSpPr/>
                    <p:nvPr/>
                  </p:nvSpPr>
                  <p:spPr>
                    <a:xfrm>
                      <a:off x="3129475" y="1988840"/>
                      <a:ext cx="2037943"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 ‘VBG’)</a:t>
                      </a:r>
                    </a:p>
                  </p:txBody>
                </p:sp>
                <p:sp>
                  <p:nvSpPr>
                    <p:cNvPr id="116" name="Rectangle: Rounded Corners 115">
                      <a:extLst>
                        <a:ext uri="{FF2B5EF4-FFF2-40B4-BE49-F238E27FC236}">
                          <a16:creationId xmlns:a16="http://schemas.microsoft.com/office/drawing/2014/main" id="{6F1C324E-3771-4DD5-A3C5-5476143D1422}"/>
                        </a:ext>
                      </a:extLst>
                    </p:cNvPr>
                    <p:cNvSpPr/>
                    <p:nvPr/>
                  </p:nvSpPr>
                  <p:spPr>
                    <a:xfrm>
                      <a:off x="249155" y="1988840"/>
                      <a:ext cx="1416992" cy="469900"/>
                    </a:xfrm>
                    <a:prstGeom prst="round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2">
                              <a:lumMod val="50000"/>
                            </a:schemeClr>
                          </a:solidFill>
                        </a:rPr>
                        <a:t>('It', 'PRN’)</a:t>
                      </a:r>
                    </a:p>
                  </p:txBody>
                </p:sp>
              </p:grpSp>
            </p:grpSp>
            <p:sp>
              <p:nvSpPr>
                <p:cNvPr id="105" name="Rectangle: Rounded Corners 104">
                  <a:extLst>
                    <a:ext uri="{FF2B5EF4-FFF2-40B4-BE49-F238E27FC236}">
                      <a16:creationId xmlns:a16="http://schemas.microsoft.com/office/drawing/2014/main" id="{C2E6F905-3E3E-47C8-A058-77A1AD7D9EAA}"/>
                    </a:ext>
                  </a:extLst>
                </p:cNvPr>
                <p:cNvSpPr/>
                <p:nvPr/>
              </p:nvSpPr>
              <p:spPr>
                <a:xfrm>
                  <a:off x="8653127" y="4149080"/>
                  <a:ext cx="1719997"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(‘dogs', ‘NNS’)</a:t>
                  </a:r>
                </a:p>
              </p:txBody>
            </p:sp>
          </p:grpSp>
          <p:sp>
            <p:nvSpPr>
              <p:cNvPr id="119" name="Rectangle: Rounded Corners 118">
                <a:extLst>
                  <a:ext uri="{FF2B5EF4-FFF2-40B4-BE49-F238E27FC236}">
                    <a16:creationId xmlns:a16="http://schemas.microsoft.com/office/drawing/2014/main" id="{52BD5D33-141C-40B9-91F0-8FADC6C971C1}"/>
                  </a:ext>
                </a:extLst>
              </p:cNvPr>
              <p:cNvSpPr/>
              <p:nvPr/>
            </p:nvSpPr>
            <p:spPr>
              <a:xfrm>
                <a:off x="10358040" y="1230908"/>
                <a:ext cx="1255544"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 ‘PUN’)</a:t>
                </a:r>
              </a:p>
            </p:txBody>
          </p:sp>
        </p:grpSp>
      </p:grpSp>
      <p:sp>
        <p:nvSpPr>
          <p:cNvPr id="148" name="Rectangle: Rounded Corners 147" descr="The POS tagged and word tokenised after chunking is correctly recognised as a single whole sentence. ">
            <a:extLst>
              <a:ext uri="{FF2B5EF4-FFF2-40B4-BE49-F238E27FC236}">
                <a16:creationId xmlns:a16="http://schemas.microsoft.com/office/drawing/2014/main" id="{6304831D-0830-4A3D-A69B-D22F1423C737}"/>
              </a:ext>
            </a:extLst>
          </p:cNvPr>
          <p:cNvSpPr/>
          <p:nvPr/>
        </p:nvSpPr>
        <p:spPr>
          <a:xfrm>
            <a:off x="0" y="3645023"/>
            <a:ext cx="12192000" cy="1959355"/>
          </a:xfrm>
          <a:prstGeom prst="roundRect">
            <a:avLst/>
          </a:prstGeom>
          <a:solidFill>
            <a:schemeClr val="accent3">
              <a:lumMod val="20000"/>
              <a:lumOff val="8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accent3">
                    <a:lumMod val="50000"/>
                  </a:schemeClr>
                </a:solidFill>
              </a:rPr>
              <a:t>S</a:t>
            </a:r>
            <a:endParaRPr lang="en-GB" dirty="0">
              <a:solidFill>
                <a:schemeClr val="accent3">
                  <a:lumMod val="50000"/>
                </a:schemeClr>
              </a:solidFill>
            </a:endParaRPr>
          </a:p>
          <a:p>
            <a:pPr algn="ctr"/>
            <a:endParaRPr lang="en-GB" dirty="0">
              <a:solidFill>
                <a:schemeClr val="accent3">
                  <a:lumMod val="50000"/>
                </a:schemeClr>
              </a:solidFill>
            </a:endParaRPr>
          </a:p>
          <a:p>
            <a:pPr algn="ctr"/>
            <a:endParaRPr lang="en-GB" dirty="0">
              <a:solidFill>
                <a:schemeClr val="accent3">
                  <a:lumMod val="50000"/>
                </a:schemeClr>
              </a:solidFill>
            </a:endParaRPr>
          </a:p>
          <a:p>
            <a:pPr algn="ctr"/>
            <a:endParaRPr lang="en-GB" dirty="0">
              <a:solidFill>
                <a:schemeClr val="accent3">
                  <a:lumMod val="50000"/>
                </a:schemeClr>
              </a:solidFill>
            </a:endParaRPr>
          </a:p>
        </p:txBody>
      </p:sp>
      <p:sp>
        <p:nvSpPr>
          <p:cNvPr id="5" name="Rectangle 4">
            <a:extLst>
              <a:ext uri="{FF2B5EF4-FFF2-40B4-BE49-F238E27FC236}">
                <a16:creationId xmlns:a16="http://schemas.microsoft.com/office/drawing/2014/main" id="{EE906AD5-1A2D-469F-B030-78A21E1ADA0E}"/>
              </a:ext>
            </a:extLst>
          </p:cNvPr>
          <p:cNvSpPr/>
          <p:nvPr/>
        </p:nvSpPr>
        <p:spPr>
          <a:xfrm>
            <a:off x="983432" y="5775647"/>
            <a:ext cx="10635396" cy="461665"/>
          </a:xfrm>
          <a:prstGeom prst="rect">
            <a:avLst/>
          </a:prstGeom>
        </p:spPr>
        <p:txBody>
          <a:bodyPr wrap="square">
            <a:spAutoFit/>
          </a:bodyPr>
          <a:lstStyle/>
          <a:p>
            <a:r>
              <a:rPr lang="en-GB" sz="2400" dirty="0">
                <a:latin typeface="Arial" panose="020B0604020202020204" pitchFamily="34" charset="0"/>
                <a:ea typeface="+mn-lt"/>
                <a:cs typeface="Arial" panose="020B0604020202020204" pitchFamily="34" charset="0"/>
              </a:rPr>
              <a:t>(S  It/PRP  's/VBZ  raining/VBG  cats/NNS  and/CC  dogs/NNS  ./.)</a:t>
            </a:r>
          </a:p>
        </p:txBody>
      </p:sp>
      <p:grpSp>
        <p:nvGrpSpPr>
          <p:cNvPr id="149" name="Group 148">
            <a:extLst>
              <a:ext uri="{FF2B5EF4-FFF2-40B4-BE49-F238E27FC236}">
                <a16:creationId xmlns:a16="http://schemas.microsoft.com/office/drawing/2014/main" id="{1CECEC98-769E-47FE-AD28-811D667A17ED}"/>
              </a:ext>
              <a:ext uri="{C183D7F6-B498-43B3-948B-1728B52AA6E4}">
                <adec:decorative xmlns:adec="http://schemas.microsoft.com/office/drawing/2017/decorative" val="1"/>
              </a:ext>
            </a:extLst>
          </p:cNvPr>
          <p:cNvGrpSpPr/>
          <p:nvPr/>
        </p:nvGrpSpPr>
        <p:grpSpPr>
          <a:xfrm>
            <a:off x="11233" y="4357385"/>
            <a:ext cx="12133439" cy="846627"/>
            <a:chOff x="335360" y="1218208"/>
            <a:chExt cx="11161240" cy="482600"/>
          </a:xfrm>
        </p:grpSpPr>
        <p:sp>
          <p:nvSpPr>
            <p:cNvPr id="150" name="Rectangle: Rounded Corners 149">
              <a:extLst>
                <a:ext uri="{FF2B5EF4-FFF2-40B4-BE49-F238E27FC236}">
                  <a16:creationId xmlns:a16="http://schemas.microsoft.com/office/drawing/2014/main" id="{0B68DD6D-5A56-49CA-92E8-9B8A378DAA4A}"/>
                </a:ext>
              </a:extLst>
            </p:cNvPr>
            <p:cNvSpPr/>
            <p:nvPr/>
          </p:nvSpPr>
          <p:spPr>
            <a:xfrm>
              <a:off x="1824360" y="1230908"/>
              <a:ext cx="1319312"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(‘s', ‘VBZ’)</a:t>
              </a:r>
            </a:p>
          </p:txBody>
        </p:sp>
        <p:sp>
          <p:nvSpPr>
            <p:cNvPr id="151" name="Rectangle: Rounded Corners 150">
              <a:extLst>
                <a:ext uri="{FF2B5EF4-FFF2-40B4-BE49-F238E27FC236}">
                  <a16:creationId xmlns:a16="http://schemas.microsoft.com/office/drawing/2014/main" id="{D684F7B9-A3F6-43DE-9A77-A3381B224D1B}"/>
                </a:ext>
              </a:extLst>
            </p:cNvPr>
            <p:cNvSpPr/>
            <p:nvPr/>
          </p:nvSpPr>
          <p:spPr>
            <a:xfrm>
              <a:off x="6960096" y="1230908"/>
              <a:ext cx="1498600"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(‘and’, ‘CC’)</a:t>
              </a:r>
            </a:p>
          </p:txBody>
        </p:sp>
        <p:grpSp>
          <p:nvGrpSpPr>
            <p:cNvPr id="152" name="Group 151">
              <a:extLst>
                <a:ext uri="{FF2B5EF4-FFF2-40B4-BE49-F238E27FC236}">
                  <a16:creationId xmlns:a16="http://schemas.microsoft.com/office/drawing/2014/main" id="{C2DCBC4A-2AD1-4BFD-8978-129ED5040B8F}"/>
                </a:ext>
              </a:extLst>
            </p:cNvPr>
            <p:cNvGrpSpPr/>
            <p:nvPr/>
          </p:nvGrpSpPr>
          <p:grpSpPr>
            <a:xfrm>
              <a:off x="335360" y="1218208"/>
              <a:ext cx="11161240" cy="482600"/>
              <a:chOff x="335360" y="1218208"/>
              <a:chExt cx="11161240" cy="482600"/>
            </a:xfrm>
          </p:grpSpPr>
          <p:grpSp>
            <p:nvGrpSpPr>
              <p:cNvPr id="153" name="Group 152">
                <a:extLst>
                  <a:ext uri="{FF2B5EF4-FFF2-40B4-BE49-F238E27FC236}">
                    <a16:creationId xmlns:a16="http://schemas.microsoft.com/office/drawing/2014/main" id="{66B1CA2A-D52B-40A5-B09B-F185F364CC95}"/>
                  </a:ext>
                </a:extLst>
              </p:cNvPr>
              <p:cNvGrpSpPr/>
              <p:nvPr/>
            </p:nvGrpSpPr>
            <p:grpSpPr>
              <a:xfrm>
                <a:off x="335360" y="1218208"/>
                <a:ext cx="9937104" cy="482600"/>
                <a:chOff x="436020" y="4149080"/>
                <a:chExt cx="9937104" cy="482600"/>
              </a:xfrm>
            </p:grpSpPr>
            <p:grpSp>
              <p:nvGrpSpPr>
                <p:cNvPr id="155" name="Group 154">
                  <a:extLst>
                    <a:ext uri="{FF2B5EF4-FFF2-40B4-BE49-F238E27FC236}">
                      <a16:creationId xmlns:a16="http://schemas.microsoft.com/office/drawing/2014/main" id="{D2EDD8A7-B6A7-436A-A355-7E6F5F01C61F}"/>
                    </a:ext>
                  </a:extLst>
                </p:cNvPr>
                <p:cNvGrpSpPr/>
                <p:nvPr/>
              </p:nvGrpSpPr>
              <p:grpSpPr>
                <a:xfrm>
                  <a:off x="436020" y="4149080"/>
                  <a:ext cx="6589405" cy="482600"/>
                  <a:chOff x="249155" y="1988840"/>
                  <a:chExt cx="6589405" cy="482600"/>
                </a:xfrm>
              </p:grpSpPr>
              <p:sp>
                <p:nvSpPr>
                  <p:cNvPr id="157" name="Rectangle: Rounded Corners 156">
                    <a:extLst>
                      <a:ext uri="{FF2B5EF4-FFF2-40B4-BE49-F238E27FC236}">
                        <a16:creationId xmlns:a16="http://schemas.microsoft.com/office/drawing/2014/main" id="{1AEEED80-168F-4638-81B9-6A335942B91A}"/>
                      </a:ext>
                    </a:extLst>
                  </p:cNvPr>
                  <p:cNvSpPr/>
                  <p:nvPr/>
                </p:nvSpPr>
                <p:spPr>
                  <a:xfrm>
                    <a:off x="5217707" y="1988840"/>
                    <a:ext cx="1620853"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(‘cats', ‘NNS’)</a:t>
                    </a:r>
                  </a:p>
                </p:txBody>
              </p:sp>
              <p:grpSp>
                <p:nvGrpSpPr>
                  <p:cNvPr id="158" name="Group 157">
                    <a:extLst>
                      <a:ext uri="{FF2B5EF4-FFF2-40B4-BE49-F238E27FC236}">
                        <a16:creationId xmlns:a16="http://schemas.microsoft.com/office/drawing/2014/main" id="{106E2B72-0937-4CB2-8A9A-4874DF228D90}"/>
                      </a:ext>
                    </a:extLst>
                  </p:cNvPr>
                  <p:cNvGrpSpPr/>
                  <p:nvPr/>
                </p:nvGrpSpPr>
                <p:grpSpPr>
                  <a:xfrm>
                    <a:off x="249155" y="1988840"/>
                    <a:ext cx="4918263" cy="469900"/>
                    <a:chOff x="249155" y="1988840"/>
                    <a:chExt cx="4918263" cy="469900"/>
                  </a:xfrm>
                </p:grpSpPr>
                <p:sp>
                  <p:nvSpPr>
                    <p:cNvPr id="159" name="Rectangle: Rounded Corners 158">
                      <a:extLst>
                        <a:ext uri="{FF2B5EF4-FFF2-40B4-BE49-F238E27FC236}">
                          <a16:creationId xmlns:a16="http://schemas.microsoft.com/office/drawing/2014/main" id="{7FB369EE-826A-43F3-B9ED-5828012B1DE9}"/>
                        </a:ext>
                      </a:extLst>
                    </p:cNvPr>
                    <p:cNvSpPr/>
                    <p:nvPr/>
                  </p:nvSpPr>
                  <p:spPr>
                    <a:xfrm>
                      <a:off x="3129475" y="1988840"/>
                      <a:ext cx="2037943"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 ‘VBG’)</a:t>
                      </a:r>
                    </a:p>
                  </p:txBody>
                </p:sp>
                <p:sp>
                  <p:nvSpPr>
                    <p:cNvPr id="160" name="Rectangle: Rounded Corners 159">
                      <a:extLst>
                        <a:ext uri="{FF2B5EF4-FFF2-40B4-BE49-F238E27FC236}">
                          <a16:creationId xmlns:a16="http://schemas.microsoft.com/office/drawing/2014/main" id="{C2F0DA59-E2A7-43F7-B3AE-DE047BFE4B71}"/>
                        </a:ext>
                      </a:extLst>
                    </p:cNvPr>
                    <p:cNvSpPr/>
                    <p:nvPr/>
                  </p:nvSpPr>
                  <p:spPr>
                    <a:xfrm>
                      <a:off x="249155" y="1988840"/>
                      <a:ext cx="1416992" cy="469900"/>
                    </a:xfrm>
                    <a:prstGeom prst="round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2">
                              <a:lumMod val="50000"/>
                            </a:schemeClr>
                          </a:solidFill>
                        </a:rPr>
                        <a:t>('It', 'PRN’)</a:t>
                      </a:r>
                    </a:p>
                  </p:txBody>
                </p:sp>
              </p:grpSp>
            </p:grpSp>
            <p:sp>
              <p:nvSpPr>
                <p:cNvPr id="156" name="Rectangle: Rounded Corners 155">
                  <a:extLst>
                    <a:ext uri="{FF2B5EF4-FFF2-40B4-BE49-F238E27FC236}">
                      <a16:creationId xmlns:a16="http://schemas.microsoft.com/office/drawing/2014/main" id="{6629AC5A-1D91-448E-BDB7-D2F43040B3B1}"/>
                    </a:ext>
                  </a:extLst>
                </p:cNvPr>
                <p:cNvSpPr/>
                <p:nvPr/>
              </p:nvSpPr>
              <p:spPr>
                <a:xfrm>
                  <a:off x="8653127" y="4149080"/>
                  <a:ext cx="1719997"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(‘dogs', ‘NNS’)</a:t>
                  </a:r>
                </a:p>
              </p:txBody>
            </p:sp>
          </p:grpSp>
          <p:sp>
            <p:nvSpPr>
              <p:cNvPr id="154" name="Rectangle: Rounded Corners 153">
                <a:extLst>
                  <a:ext uri="{FF2B5EF4-FFF2-40B4-BE49-F238E27FC236}">
                    <a16:creationId xmlns:a16="http://schemas.microsoft.com/office/drawing/2014/main" id="{7422138E-B945-4779-B3F6-4D9A6A6C26E5}"/>
                  </a:ext>
                </a:extLst>
              </p:cNvPr>
              <p:cNvSpPr/>
              <p:nvPr/>
            </p:nvSpPr>
            <p:spPr>
              <a:xfrm>
                <a:off x="10358040" y="1230908"/>
                <a:ext cx="1138560"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a:t>
                </a:r>
              </a:p>
            </p:txBody>
          </p:sp>
        </p:grpSp>
      </p:grpSp>
    </p:spTree>
    <p:extLst>
      <p:ext uri="{BB962C8B-B14F-4D97-AF65-F5344CB8AC3E}">
        <p14:creationId xmlns:p14="http://schemas.microsoft.com/office/powerpoint/2010/main" val="313054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48" grpId="0" animBg="1"/>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Basic NLP – Named Entity Recognition (a kind of chunking)</a:t>
            </a:r>
            <a:endParaRPr lang="en-US" dirty="0"/>
          </a:p>
        </p:txBody>
      </p:sp>
      <p:sp>
        <p:nvSpPr>
          <p:cNvPr id="27" name="Arrow: Down 26">
            <a:extLst>
              <a:ext uri="{FF2B5EF4-FFF2-40B4-BE49-F238E27FC236}">
                <a16:creationId xmlns:a16="http://schemas.microsoft.com/office/drawing/2014/main" id="{51D61242-C415-49BE-B29E-7E073DF0C5F7}"/>
              </a:ext>
              <a:ext uri="{C183D7F6-B498-43B3-948B-1728B52AA6E4}">
                <adec:decorative xmlns:adec="http://schemas.microsoft.com/office/drawing/2017/decorative" val="1"/>
              </a:ext>
            </a:extLst>
          </p:cNvPr>
          <p:cNvSpPr/>
          <p:nvPr/>
        </p:nvSpPr>
        <p:spPr>
          <a:xfrm>
            <a:off x="5519936" y="3212976"/>
            <a:ext cx="648072" cy="1584176"/>
          </a:xfrm>
          <a:prstGeom prst="downArrow">
            <a:avLst/>
          </a:prstGeom>
          <a:solidFill>
            <a:schemeClr val="accent4">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descr="A visual depiction of the word tokenised and POS tagged text &quot;Bruce Wayne is the CEO of Wayne Enterprises, but is also Batman.&quot;">
            <a:extLst>
              <a:ext uri="{FF2B5EF4-FFF2-40B4-BE49-F238E27FC236}">
                <a16:creationId xmlns:a16="http://schemas.microsoft.com/office/drawing/2014/main" id="{C938FC98-8DD3-4D31-8378-A65C3526830F}"/>
              </a:ext>
            </a:extLst>
          </p:cNvPr>
          <p:cNvGrpSpPr/>
          <p:nvPr/>
        </p:nvGrpSpPr>
        <p:grpSpPr>
          <a:xfrm>
            <a:off x="119336" y="1124744"/>
            <a:ext cx="11770784" cy="2232248"/>
            <a:chOff x="421216" y="1118789"/>
            <a:chExt cx="10444011" cy="1728192"/>
          </a:xfrm>
        </p:grpSpPr>
        <p:sp>
          <p:nvSpPr>
            <p:cNvPr id="33" name="Rectangle: Rounded Corners 32">
              <a:extLst>
                <a:ext uri="{FF2B5EF4-FFF2-40B4-BE49-F238E27FC236}">
                  <a16:creationId xmlns:a16="http://schemas.microsoft.com/office/drawing/2014/main" id="{5E29DEE9-2F7B-420F-906E-F41B150EBF6D}"/>
                </a:ext>
              </a:extLst>
            </p:cNvPr>
            <p:cNvSpPr/>
            <p:nvPr/>
          </p:nvSpPr>
          <p:spPr>
            <a:xfrm>
              <a:off x="2456564" y="1766861"/>
              <a:ext cx="2475968"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(‘Enterprises', ‘NNP’)</a:t>
              </a:r>
            </a:p>
          </p:txBody>
        </p:sp>
        <p:grpSp>
          <p:nvGrpSpPr>
            <p:cNvPr id="9" name="Group 8">
              <a:extLst>
                <a:ext uri="{FF2B5EF4-FFF2-40B4-BE49-F238E27FC236}">
                  <a16:creationId xmlns:a16="http://schemas.microsoft.com/office/drawing/2014/main" id="{97E127DC-ED17-4CE9-937B-2D27548B81E3}"/>
                </a:ext>
              </a:extLst>
            </p:cNvPr>
            <p:cNvGrpSpPr/>
            <p:nvPr/>
          </p:nvGrpSpPr>
          <p:grpSpPr>
            <a:xfrm>
              <a:off x="421216" y="1118789"/>
              <a:ext cx="10444011" cy="1728192"/>
              <a:chOff x="421216" y="1132047"/>
              <a:chExt cx="10444011" cy="1728192"/>
            </a:xfrm>
          </p:grpSpPr>
          <p:sp>
            <p:nvSpPr>
              <p:cNvPr id="35" name="Rectangle: Rounded Corners 34">
                <a:extLst>
                  <a:ext uri="{FF2B5EF4-FFF2-40B4-BE49-F238E27FC236}">
                    <a16:creationId xmlns:a16="http://schemas.microsoft.com/office/drawing/2014/main" id="{0F8B2CB6-1518-4183-8847-B0112F3360F3}"/>
                  </a:ext>
                </a:extLst>
              </p:cNvPr>
              <p:cNvSpPr/>
              <p:nvPr/>
            </p:nvSpPr>
            <p:spPr>
              <a:xfrm>
                <a:off x="7849381" y="1780119"/>
                <a:ext cx="1395848"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('is', ‘VBZ’)</a:t>
                </a:r>
              </a:p>
            </p:txBody>
          </p:sp>
          <p:sp>
            <p:nvSpPr>
              <p:cNvPr id="36" name="Rectangle: Rounded Corners 35">
                <a:extLst>
                  <a:ext uri="{FF2B5EF4-FFF2-40B4-BE49-F238E27FC236}">
                    <a16:creationId xmlns:a16="http://schemas.microsoft.com/office/drawing/2014/main" id="{9CF4A387-50E2-48EE-9EEB-3768A3ED474B}"/>
                  </a:ext>
                </a:extLst>
              </p:cNvPr>
              <p:cNvSpPr/>
              <p:nvPr/>
            </p:nvSpPr>
            <p:spPr>
              <a:xfrm>
                <a:off x="9336360" y="1780119"/>
                <a:ext cx="1528867"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(‘also', ‘RB’)</a:t>
                </a:r>
              </a:p>
            </p:txBody>
          </p:sp>
          <p:grpSp>
            <p:nvGrpSpPr>
              <p:cNvPr id="7" name="Group 6">
                <a:extLst>
                  <a:ext uri="{FF2B5EF4-FFF2-40B4-BE49-F238E27FC236}">
                    <a16:creationId xmlns:a16="http://schemas.microsoft.com/office/drawing/2014/main" id="{B113437F-12DB-46CB-AB2F-B1B237030D5A}"/>
                  </a:ext>
                </a:extLst>
              </p:cNvPr>
              <p:cNvGrpSpPr/>
              <p:nvPr/>
            </p:nvGrpSpPr>
            <p:grpSpPr>
              <a:xfrm>
                <a:off x="421216" y="1132047"/>
                <a:ext cx="10355304" cy="1728192"/>
                <a:chOff x="421216" y="1132047"/>
                <a:chExt cx="10355304" cy="1728192"/>
              </a:xfrm>
            </p:grpSpPr>
            <p:grpSp>
              <p:nvGrpSpPr>
                <p:cNvPr id="6" name="Group 5">
                  <a:extLst>
                    <a:ext uri="{FF2B5EF4-FFF2-40B4-BE49-F238E27FC236}">
                      <a16:creationId xmlns:a16="http://schemas.microsoft.com/office/drawing/2014/main" id="{BF6FAA17-9C59-461C-8C3D-748856A33F63}"/>
                    </a:ext>
                  </a:extLst>
                </p:cNvPr>
                <p:cNvGrpSpPr/>
                <p:nvPr/>
              </p:nvGrpSpPr>
              <p:grpSpPr>
                <a:xfrm>
                  <a:off x="1055439" y="1132047"/>
                  <a:ext cx="8424108" cy="1715492"/>
                  <a:chOff x="1055439" y="1132047"/>
                  <a:chExt cx="8424108" cy="1715492"/>
                </a:xfrm>
              </p:grpSpPr>
              <p:grpSp>
                <p:nvGrpSpPr>
                  <p:cNvPr id="3" name="Group 2">
                    <a:extLst>
                      <a:ext uri="{FF2B5EF4-FFF2-40B4-BE49-F238E27FC236}">
                        <a16:creationId xmlns:a16="http://schemas.microsoft.com/office/drawing/2014/main" id="{ADA9ECED-5769-474B-9CEC-FE3E0F0534DC}"/>
                      </a:ext>
                    </a:extLst>
                  </p:cNvPr>
                  <p:cNvGrpSpPr/>
                  <p:nvPr/>
                </p:nvGrpSpPr>
                <p:grpSpPr>
                  <a:xfrm>
                    <a:off x="1055439" y="1132047"/>
                    <a:ext cx="8424108" cy="1715492"/>
                    <a:chOff x="1094699" y="1132047"/>
                    <a:chExt cx="8424108" cy="1715492"/>
                  </a:xfrm>
                </p:grpSpPr>
                <p:sp>
                  <p:nvSpPr>
                    <p:cNvPr id="117" name="Rectangle: Rounded Corners 116">
                      <a:extLst>
                        <a:ext uri="{FF2B5EF4-FFF2-40B4-BE49-F238E27FC236}">
                          <a16:creationId xmlns:a16="http://schemas.microsoft.com/office/drawing/2014/main" id="{C78123B4-E0FF-4EBA-B922-44F41B0FF3C8}"/>
                        </a:ext>
                      </a:extLst>
                    </p:cNvPr>
                    <p:cNvSpPr/>
                    <p:nvPr/>
                  </p:nvSpPr>
                  <p:spPr>
                    <a:xfrm>
                      <a:off x="5056797" y="1132047"/>
                      <a:ext cx="1375361"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('is', ‘VBZ’)</a:t>
                      </a:r>
                    </a:p>
                  </p:txBody>
                </p:sp>
                <p:sp>
                  <p:nvSpPr>
                    <p:cNvPr id="118" name="Rectangle: Rounded Corners 117">
                      <a:extLst>
                        <a:ext uri="{FF2B5EF4-FFF2-40B4-BE49-F238E27FC236}">
                          <a16:creationId xmlns:a16="http://schemas.microsoft.com/office/drawing/2014/main" id="{79A3A157-5C8B-43C4-AF10-744A6DED4DA6}"/>
                        </a:ext>
                      </a:extLst>
                    </p:cNvPr>
                    <p:cNvSpPr/>
                    <p:nvPr/>
                  </p:nvSpPr>
                  <p:spPr>
                    <a:xfrm>
                      <a:off x="6378192" y="1780119"/>
                      <a:ext cx="1419317"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(‘but’, ‘CC’)</a:t>
                      </a:r>
                    </a:p>
                  </p:txBody>
                </p:sp>
                <p:grpSp>
                  <p:nvGrpSpPr>
                    <p:cNvPr id="2" name="Group 1">
                      <a:extLst>
                        <a:ext uri="{FF2B5EF4-FFF2-40B4-BE49-F238E27FC236}">
                          <a16:creationId xmlns:a16="http://schemas.microsoft.com/office/drawing/2014/main" id="{4E355A06-7EC8-4F3B-BF79-93C524934568}"/>
                        </a:ext>
                      </a:extLst>
                    </p:cNvPr>
                    <p:cNvGrpSpPr/>
                    <p:nvPr/>
                  </p:nvGrpSpPr>
                  <p:grpSpPr>
                    <a:xfrm>
                      <a:off x="1094699" y="1132047"/>
                      <a:ext cx="8424108" cy="1715492"/>
                      <a:chOff x="1094699" y="1132047"/>
                      <a:chExt cx="8424108" cy="1715492"/>
                    </a:xfrm>
                  </p:grpSpPr>
                  <p:grpSp>
                    <p:nvGrpSpPr>
                      <p:cNvPr id="61" name="Group 60">
                        <a:extLst>
                          <a:ext uri="{FF2B5EF4-FFF2-40B4-BE49-F238E27FC236}">
                            <a16:creationId xmlns:a16="http://schemas.microsoft.com/office/drawing/2014/main" id="{6AC9AB99-FB4B-4B91-9193-92E7F78FB350}"/>
                          </a:ext>
                        </a:extLst>
                      </p:cNvPr>
                      <p:cNvGrpSpPr/>
                      <p:nvPr/>
                    </p:nvGrpSpPr>
                    <p:grpSpPr>
                      <a:xfrm>
                        <a:off x="1094699" y="1132047"/>
                        <a:ext cx="8424108" cy="482600"/>
                        <a:chOff x="1195359" y="4062919"/>
                        <a:chExt cx="8424108" cy="482600"/>
                      </a:xfrm>
                    </p:grpSpPr>
                    <p:grpSp>
                      <p:nvGrpSpPr>
                        <p:cNvPr id="62" name="Group 61">
                          <a:extLst>
                            <a:ext uri="{FF2B5EF4-FFF2-40B4-BE49-F238E27FC236}">
                              <a16:creationId xmlns:a16="http://schemas.microsoft.com/office/drawing/2014/main" id="{2E515282-64C8-4390-A393-068B61FD903B}"/>
                            </a:ext>
                          </a:extLst>
                        </p:cNvPr>
                        <p:cNvGrpSpPr/>
                        <p:nvPr/>
                      </p:nvGrpSpPr>
                      <p:grpSpPr>
                        <a:xfrm>
                          <a:off x="1195359" y="4062919"/>
                          <a:ext cx="6822405" cy="482600"/>
                          <a:chOff x="1008494" y="1902679"/>
                          <a:chExt cx="6822405" cy="482600"/>
                        </a:xfrm>
                      </p:grpSpPr>
                      <p:sp>
                        <p:nvSpPr>
                          <p:cNvPr id="113" name="Rectangle: Rounded Corners 112">
                            <a:extLst>
                              <a:ext uri="{FF2B5EF4-FFF2-40B4-BE49-F238E27FC236}">
                                <a16:creationId xmlns:a16="http://schemas.microsoft.com/office/drawing/2014/main" id="{8DC0B7B6-7C94-4541-9DBA-2203CB15DE83}"/>
                              </a:ext>
                            </a:extLst>
                          </p:cNvPr>
                          <p:cNvSpPr/>
                          <p:nvPr/>
                        </p:nvSpPr>
                        <p:spPr>
                          <a:xfrm>
                            <a:off x="1008494" y="1902679"/>
                            <a:ext cx="1872209"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(‘Bruce', ‘NNP’)</a:t>
                            </a:r>
                          </a:p>
                        </p:txBody>
                      </p:sp>
                      <p:sp>
                        <p:nvSpPr>
                          <p:cNvPr id="116" name="Rectangle: Rounded Corners 115">
                            <a:extLst>
                              <a:ext uri="{FF2B5EF4-FFF2-40B4-BE49-F238E27FC236}">
                                <a16:creationId xmlns:a16="http://schemas.microsoft.com/office/drawing/2014/main" id="{6F1C324E-3771-4DD5-A3C5-5476143D1422}"/>
                              </a:ext>
                            </a:extLst>
                          </p:cNvPr>
                          <p:cNvSpPr/>
                          <p:nvPr/>
                        </p:nvSpPr>
                        <p:spPr>
                          <a:xfrm>
                            <a:off x="6418790" y="1902679"/>
                            <a:ext cx="1412109" cy="469900"/>
                          </a:xfrm>
                          <a:prstGeom prst="round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2">
                                    <a:lumMod val="50000"/>
                                  </a:schemeClr>
                                </a:solidFill>
                              </a:rPr>
                              <a:t>(‘the', ‘DT’)</a:t>
                            </a:r>
                          </a:p>
                        </p:txBody>
                      </p:sp>
                    </p:grpSp>
                    <p:sp>
                      <p:nvSpPr>
                        <p:cNvPr id="105" name="Rectangle: Rounded Corners 104">
                          <a:extLst>
                            <a:ext uri="{FF2B5EF4-FFF2-40B4-BE49-F238E27FC236}">
                              <a16:creationId xmlns:a16="http://schemas.microsoft.com/office/drawing/2014/main" id="{C2E6F905-3E3E-47C8-A058-77A1AD7D9EAA}"/>
                            </a:ext>
                          </a:extLst>
                        </p:cNvPr>
                        <p:cNvSpPr/>
                        <p:nvPr/>
                      </p:nvSpPr>
                      <p:spPr>
                        <a:xfrm>
                          <a:off x="8090601" y="4062919"/>
                          <a:ext cx="1528866"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(‘CEO', ‘NN’)</a:t>
                          </a:r>
                        </a:p>
                      </p:txBody>
                    </p:sp>
                  </p:grpSp>
                  <p:sp>
                    <p:nvSpPr>
                      <p:cNvPr id="119" name="Rectangle: Rounded Corners 118">
                        <a:extLst>
                          <a:ext uri="{FF2B5EF4-FFF2-40B4-BE49-F238E27FC236}">
                            <a16:creationId xmlns:a16="http://schemas.microsoft.com/office/drawing/2014/main" id="{52BD5D33-141C-40B9-91F0-8FADC6C971C1}"/>
                          </a:ext>
                        </a:extLst>
                      </p:cNvPr>
                      <p:cNvSpPr/>
                      <p:nvPr/>
                    </p:nvSpPr>
                    <p:spPr>
                      <a:xfrm>
                        <a:off x="3254940" y="2377639"/>
                        <a:ext cx="1224136"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 ‘PUN’)</a:t>
                        </a:r>
                      </a:p>
                    </p:txBody>
                  </p:sp>
                </p:grpSp>
              </p:grpSp>
              <p:sp>
                <p:nvSpPr>
                  <p:cNvPr id="31" name="Rectangle: Rounded Corners 30" descr="A visual depiction of the sentence 'Bruce Wayne is the CEA of Wayne Enterprises, but is also Batman' as POS tagged word tokens.">
                    <a:extLst>
                      <a:ext uri="{FF2B5EF4-FFF2-40B4-BE49-F238E27FC236}">
                        <a16:creationId xmlns:a16="http://schemas.microsoft.com/office/drawing/2014/main" id="{DF8EB275-77F6-4DE7-82D9-1ADA51AE6EF9}"/>
                      </a:ext>
                    </a:extLst>
                  </p:cNvPr>
                  <p:cNvSpPr/>
                  <p:nvPr/>
                </p:nvSpPr>
                <p:spPr>
                  <a:xfrm>
                    <a:off x="3000485" y="1132047"/>
                    <a:ext cx="1944215"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(‘Wayne', ‘NNP’)</a:t>
                    </a:r>
                  </a:p>
                </p:txBody>
              </p:sp>
            </p:grpSp>
            <p:sp>
              <p:nvSpPr>
                <p:cNvPr id="32" name="Rectangle: Rounded Corners 31">
                  <a:extLst>
                    <a:ext uri="{FF2B5EF4-FFF2-40B4-BE49-F238E27FC236}">
                      <a16:creationId xmlns:a16="http://schemas.microsoft.com/office/drawing/2014/main" id="{C92D65A9-F7F5-4628-9026-B8183490672E}"/>
                    </a:ext>
                  </a:extLst>
                </p:cNvPr>
                <p:cNvSpPr/>
                <p:nvPr/>
              </p:nvSpPr>
              <p:spPr>
                <a:xfrm>
                  <a:off x="9552384" y="1132047"/>
                  <a:ext cx="1224136" cy="469900"/>
                </a:xfrm>
                <a:prstGeom prst="round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2">
                          <a:lumMod val="50000"/>
                        </a:schemeClr>
                      </a:solidFill>
                    </a:rPr>
                    <a:t>(‘of’, ‘IN’)</a:t>
                  </a:r>
                </a:p>
              </p:txBody>
            </p:sp>
            <p:sp>
              <p:nvSpPr>
                <p:cNvPr id="34" name="Rectangle: Rounded Corners 33">
                  <a:extLst>
                    <a:ext uri="{FF2B5EF4-FFF2-40B4-BE49-F238E27FC236}">
                      <a16:creationId xmlns:a16="http://schemas.microsoft.com/office/drawing/2014/main" id="{7D4A4205-55E6-4A0A-A524-B6B252B197F3}"/>
                    </a:ext>
                  </a:extLst>
                </p:cNvPr>
                <p:cNvSpPr/>
                <p:nvPr/>
              </p:nvSpPr>
              <p:spPr>
                <a:xfrm>
                  <a:off x="421216" y="1780119"/>
                  <a:ext cx="1944216"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(‘Wayne', ‘NNP’)</a:t>
                  </a:r>
                </a:p>
              </p:txBody>
            </p:sp>
            <p:sp>
              <p:nvSpPr>
                <p:cNvPr id="37" name="Rectangle: Rounded Corners 36">
                  <a:extLst>
                    <a:ext uri="{FF2B5EF4-FFF2-40B4-BE49-F238E27FC236}">
                      <a16:creationId xmlns:a16="http://schemas.microsoft.com/office/drawing/2014/main" id="{DE174056-098A-4FAA-8811-6E6F42AEAFD1}"/>
                    </a:ext>
                  </a:extLst>
                </p:cNvPr>
                <p:cNvSpPr/>
                <p:nvPr/>
              </p:nvSpPr>
              <p:spPr>
                <a:xfrm>
                  <a:off x="983432" y="2377639"/>
                  <a:ext cx="2088232"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(‘Batman', ‘NNP’)</a:t>
                  </a:r>
                </a:p>
              </p:txBody>
            </p:sp>
          </p:grpSp>
          <p:sp>
            <p:nvSpPr>
              <p:cNvPr id="38" name="Rectangle: Rounded Corners 37">
                <a:extLst>
                  <a:ext uri="{FF2B5EF4-FFF2-40B4-BE49-F238E27FC236}">
                    <a16:creationId xmlns:a16="http://schemas.microsoft.com/office/drawing/2014/main" id="{24C5BD10-2495-4BA0-B601-6B2A5C254F17}"/>
                  </a:ext>
                </a:extLst>
              </p:cNvPr>
              <p:cNvSpPr/>
              <p:nvPr/>
            </p:nvSpPr>
            <p:spPr>
              <a:xfrm>
                <a:off x="5023664" y="1780119"/>
                <a:ext cx="1224136"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 ‘PUN’)</a:t>
                </a:r>
              </a:p>
            </p:txBody>
          </p:sp>
        </p:grpSp>
      </p:grpSp>
    </p:spTree>
    <p:extLst>
      <p:ext uri="{BB962C8B-B14F-4D97-AF65-F5344CB8AC3E}">
        <p14:creationId xmlns:p14="http://schemas.microsoft.com/office/powerpoint/2010/main" val="96995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Basic NLP – Named Entity Recognition</a:t>
            </a:r>
            <a:endParaRPr lang="en-US" dirty="0"/>
          </a:p>
        </p:txBody>
      </p:sp>
      <p:grpSp>
        <p:nvGrpSpPr>
          <p:cNvPr id="11" name="Group 10" descr="The POS tagged word tokens after the named entity recognition process shown that Bruce and Batman are recognised as people while Wayne and CEO of Wayne Enterprises are recognised as organisations. ">
            <a:extLst>
              <a:ext uri="{FF2B5EF4-FFF2-40B4-BE49-F238E27FC236}">
                <a16:creationId xmlns:a16="http://schemas.microsoft.com/office/drawing/2014/main" id="{12642825-1195-F62C-EBE8-DBAEED364F3F}"/>
              </a:ext>
            </a:extLst>
          </p:cNvPr>
          <p:cNvGrpSpPr/>
          <p:nvPr/>
        </p:nvGrpSpPr>
        <p:grpSpPr>
          <a:xfrm>
            <a:off x="407368" y="1434232"/>
            <a:ext cx="10883400" cy="4227016"/>
            <a:chOff x="424760" y="3598737"/>
            <a:chExt cx="10883400" cy="2895957"/>
          </a:xfrm>
        </p:grpSpPr>
        <p:sp>
          <p:nvSpPr>
            <p:cNvPr id="12" name="Rectangle: Rounded Corners 11">
              <a:extLst>
                <a:ext uri="{FF2B5EF4-FFF2-40B4-BE49-F238E27FC236}">
                  <a16:creationId xmlns:a16="http://schemas.microsoft.com/office/drawing/2014/main" id="{DBA5D847-09CF-89E9-E750-0ED5E731273A}"/>
                </a:ext>
              </a:extLst>
            </p:cNvPr>
            <p:cNvSpPr/>
            <p:nvPr/>
          </p:nvSpPr>
          <p:spPr>
            <a:xfrm>
              <a:off x="424760" y="3598737"/>
              <a:ext cx="10883400" cy="2895957"/>
            </a:xfrm>
            <a:prstGeom prst="roundRect">
              <a:avLst/>
            </a:prstGeom>
            <a:solidFill>
              <a:schemeClr val="accent3">
                <a:lumMod val="20000"/>
                <a:lumOff val="8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accent3">
                      <a:lumMod val="50000"/>
                    </a:schemeClr>
                  </a:solidFill>
                </a:rPr>
                <a:t>S</a:t>
              </a:r>
            </a:p>
            <a:p>
              <a:endParaRPr lang="en-GB" dirty="0">
                <a:solidFill>
                  <a:schemeClr val="accent3">
                    <a:lumMod val="50000"/>
                  </a:schemeClr>
                </a:solidFill>
              </a:endParaRPr>
            </a:p>
            <a:p>
              <a:endParaRPr lang="en-GB" dirty="0">
                <a:solidFill>
                  <a:schemeClr val="accent3">
                    <a:lumMod val="50000"/>
                  </a:schemeClr>
                </a:solidFill>
              </a:endParaRPr>
            </a:p>
            <a:p>
              <a:endParaRPr lang="en-GB" dirty="0">
                <a:solidFill>
                  <a:schemeClr val="accent3">
                    <a:lumMod val="50000"/>
                  </a:schemeClr>
                </a:solidFill>
              </a:endParaRPr>
            </a:p>
            <a:p>
              <a:endParaRPr lang="en-GB" dirty="0">
                <a:solidFill>
                  <a:schemeClr val="accent3">
                    <a:lumMod val="50000"/>
                  </a:schemeClr>
                </a:solidFill>
              </a:endParaRPr>
            </a:p>
            <a:p>
              <a:endParaRPr lang="en-GB" dirty="0">
                <a:solidFill>
                  <a:schemeClr val="accent3">
                    <a:lumMod val="50000"/>
                  </a:schemeClr>
                </a:solidFill>
              </a:endParaRPr>
            </a:p>
            <a:p>
              <a:endParaRPr lang="en-GB" dirty="0">
                <a:solidFill>
                  <a:schemeClr val="accent3">
                    <a:lumMod val="50000"/>
                  </a:schemeClr>
                </a:solidFill>
              </a:endParaRPr>
            </a:p>
            <a:p>
              <a:endParaRPr lang="en-GB" dirty="0">
                <a:solidFill>
                  <a:schemeClr val="accent3">
                    <a:lumMod val="50000"/>
                  </a:schemeClr>
                </a:solidFill>
              </a:endParaRPr>
            </a:p>
            <a:p>
              <a:endParaRPr lang="en-GB" dirty="0">
                <a:solidFill>
                  <a:schemeClr val="accent3">
                    <a:lumMod val="50000"/>
                  </a:schemeClr>
                </a:solidFill>
              </a:endParaRPr>
            </a:p>
            <a:p>
              <a:pPr algn="ctr"/>
              <a:endParaRPr lang="en-GB" dirty="0">
                <a:solidFill>
                  <a:schemeClr val="accent3">
                    <a:lumMod val="50000"/>
                  </a:schemeClr>
                </a:solidFill>
              </a:endParaRPr>
            </a:p>
            <a:p>
              <a:pPr algn="ctr"/>
              <a:endParaRPr lang="en-GB" dirty="0">
                <a:solidFill>
                  <a:schemeClr val="accent3">
                    <a:lumMod val="50000"/>
                  </a:schemeClr>
                </a:solidFill>
              </a:endParaRPr>
            </a:p>
            <a:p>
              <a:pPr algn="ctr"/>
              <a:endParaRPr lang="en-GB" dirty="0">
                <a:solidFill>
                  <a:schemeClr val="accent3">
                    <a:lumMod val="50000"/>
                  </a:schemeClr>
                </a:solidFill>
              </a:endParaRPr>
            </a:p>
          </p:txBody>
        </p:sp>
        <p:grpSp>
          <p:nvGrpSpPr>
            <p:cNvPr id="13" name="Group 12">
              <a:extLst>
                <a:ext uri="{FF2B5EF4-FFF2-40B4-BE49-F238E27FC236}">
                  <a16:creationId xmlns:a16="http://schemas.microsoft.com/office/drawing/2014/main" id="{025A3611-DB08-51B6-B104-6DB54D651C19}"/>
                </a:ext>
              </a:extLst>
            </p:cNvPr>
            <p:cNvGrpSpPr/>
            <p:nvPr/>
          </p:nvGrpSpPr>
          <p:grpSpPr>
            <a:xfrm>
              <a:off x="865192" y="3781370"/>
              <a:ext cx="8975224" cy="2663990"/>
              <a:chOff x="865192" y="3781370"/>
              <a:chExt cx="8975224" cy="2663990"/>
            </a:xfrm>
          </p:grpSpPr>
          <p:sp>
            <p:nvSpPr>
              <p:cNvPr id="17" name="Rectangle: Rounded Corners 16">
                <a:extLst>
                  <a:ext uri="{FF2B5EF4-FFF2-40B4-BE49-F238E27FC236}">
                    <a16:creationId xmlns:a16="http://schemas.microsoft.com/office/drawing/2014/main" id="{FF14F8EA-C91A-508B-E9F7-017BDCC6AF5D}"/>
                  </a:ext>
                </a:extLst>
              </p:cNvPr>
              <p:cNvSpPr/>
              <p:nvPr/>
            </p:nvSpPr>
            <p:spPr>
              <a:xfrm>
                <a:off x="6384032" y="5633968"/>
                <a:ext cx="3168352" cy="811392"/>
              </a:xfrm>
              <a:prstGeom prst="roundRect">
                <a:avLst/>
              </a:prstGeom>
              <a:solidFill>
                <a:schemeClr val="accent5">
                  <a:lumMod val="20000"/>
                  <a:lumOff val="80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accent5">
                        <a:lumMod val="50000"/>
                      </a:schemeClr>
                    </a:solidFill>
                  </a:rPr>
                  <a:t>PERSON</a:t>
                </a:r>
                <a:endParaRPr lang="en-GB" sz="2000" dirty="0">
                  <a:solidFill>
                    <a:schemeClr val="accent3">
                      <a:lumMod val="50000"/>
                    </a:schemeClr>
                  </a:solidFill>
                </a:endParaRPr>
              </a:p>
              <a:p>
                <a:pPr algn="ctr"/>
                <a:endParaRPr lang="en-GB" dirty="0">
                  <a:solidFill>
                    <a:schemeClr val="accent3">
                      <a:lumMod val="50000"/>
                    </a:schemeClr>
                  </a:solidFill>
                </a:endParaRPr>
              </a:p>
            </p:txBody>
          </p:sp>
          <p:grpSp>
            <p:nvGrpSpPr>
              <p:cNvPr id="18" name="Group 17">
                <a:extLst>
                  <a:ext uri="{FF2B5EF4-FFF2-40B4-BE49-F238E27FC236}">
                    <a16:creationId xmlns:a16="http://schemas.microsoft.com/office/drawing/2014/main" id="{C5FF1FB0-4F5C-A179-95D0-73842395DCFA}"/>
                  </a:ext>
                </a:extLst>
              </p:cNvPr>
              <p:cNvGrpSpPr/>
              <p:nvPr/>
            </p:nvGrpSpPr>
            <p:grpSpPr>
              <a:xfrm>
                <a:off x="865192" y="3781370"/>
                <a:ext cx="8975224" cy="1814917"/>
                <a:chOff x="865192" y="3774576"/>
                <a:chExt cx="8975224" cy="1814917"/>
              </a:xfrm>
            </p:grpSpPr>
            <p:sp>
              <p:nvSpPr>
                <p:cNvPr id="19" name="Rectangle: Rounded Corners 18">
                  <a:extLst>
                    <a:ext uri="{FF2B5EF4-FFF2-40B4-BE49-F238E27FC236}">
                      <a16:creationId xmlns:a16="http://schemas.microsoft.com/office/drawing/2014/main" id="{0163F4BF-9957-80B7-D935-59ED89BA2181}"/>
                    </a:ext>
                  </a:extLst>
                </p:cNvPr>
                <p:cNvSpPr/>
                <p:nvPr/>
              </p:nvSpPr>
              <p:spPr>
                <a:xfrm>
                  <a:off x="865192" y="4711906"/>
                  <a:ext cx="8975224" cy="877587"/>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accent6">
                          <a:lumMod val="50000"/>
                        </a:schemeClr>
                      </a:solidFill>
                    </a:rPr>
                    <a:t>ORGANIZATION</a:t>
                  </a:r>
                </a:p>
                <a:p>
                  <a:pPr algn="ctr"/>
                  <a:endParaRPr lang="en-GB" dirty="0">
                    <a:solidFill>
                      <a:schemeClr val="accent3">
                        <a:lumMod val="50000"/>
                      </a:schemeClr>
                    </a:solidFill>
                  </a:endParaRPr>
                </a:p>
              </p:txBody>
            </p:sp>
            <p:sp>
              <p:nvSpPr>
                <p:cNvPr id="20" name="Rectangle: Rounded Corners 19">
                  <a:extLst>
                    <a:ext uri="{FF2B5EF4-FFF2-40B4-BE49-F238E27FC236}">
                      <a16:creationId xmlns:a16="http://schemas.microsoft.com/office/drawing/2014/main" id="{4278593E-AC8F-8878-5114-6E87DD0FB155}"/>
                    </a:ext>
                  </a:extLst>
                </p:cNvPr>
                <p:cNvSpPr/>
                <p:nvPr/>
              </p:nvSpPr>
              <p:spPr>
                <a:xfrm>
                  <a:off x="1720904" y="3774576"/>
                  <a:ext cx="3087961" cy="860726"/>
                </a:xfrm>
                <a:prstGeom prst="roundRect">
                  <a:avLst/>
                </a:prstGeom>
                <a:solidFill>
                  <a:schemeClr val="accent5">
                    <a:lumMod val="20000"/>
                    <a:lumOff val="80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accent5">
                          <a:lumMod val="50000"/>
                        </a:schemeClr>
                      </a:solidFill>
                    </a:rPr>
                    <a:t>PERSON</a:t>
                  </a:r>
                </a:p>
                <a:p>
                  <a:endParaRPr lang="en-GB" dirty="0">
                    <a:solidFill>
                      <a:schemeClr val="accent3">
                        <a:lumMod val="50000"/>
                      </a:schemeClr>
                    </a:solidFill>
                  </a:endParaRPr>
                </a:p>
              </p:txBody>
            </p:sp>
          </p:grpSp>
        </p:grpSp>
      </p:grpSp>
      <p:sp>
        <p:nvSpPr>
          <p:cNvPr id="26" name="Rectangle: Rounded Corners 25">
            <a:extLst>
              <a:ext uri="{FF2B5EF4-FFF2-40B4-BE49-F238E27FC236}">
                <a16:creationId xmlns:a16="http://schemas.microsoft.com/office/drawing/2014/main" id="{190F8351-A90B-43DB-95E3-4559DF2ECFD1}"/>
              </a:ext>
              <a:ext uri="{C183D7F6-B498-43B3-948B-1728B52AA6E4}">
                <adec:decorative xmlns:adec="http://schemas.microsoft.com/office/drawing/2017/decorative" val="1"/>
              </a:ext>
            </a:extLst>
          </p:cNvPr>
          <p:cNvSpPr/>
          <p:nvPr/>
        </p:nvSpPr>
        <p:spPr>
          <a:xfrm>
            <a:off x="4871864" y="1700807"/>
            <a:ext cx="3087961" cy="1311339"/>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accent6">
                    <a:lumMod val="50000"/>
                  </a:schemeClr>
                </a:solidFill>
              </a:rPr>
              <a:t>ORGANIZATION</a:t>
            </a:r>
          </a:p>
          <a:p>
            <a:pPr algn="ctr"/>
            <a:endParaRPr lang="en-GB" dirty="0">
              <a:solidFill>
                <a:schemeClr val="accent3">
                  <a:lumMod val="50000"/>
                </a:schemeClr>
              </a:solidFill>
            </a:endParaRPr>
          </a:p>
        </p:txBody>
      </p:sp>
      <p:sp>
        <p:nvSpPr>
          <p:cNvPr id="78" name="Rectangle: Rounded Corners 77">
            <a:extLst>
              <a:ext uri="{FF2B5EF4-FFF2-40B4-BE49-F238E27FC236}">
                <a16:creationId xmlns:a16="http://schemas.microsoft.com/office/drawing/2014/main" id="{EAD3E953-044D-4BEF-B24D-6DBDCE1C2914}"/>
              </a:ext>
              <a:ext uri="{C183D7F6-B498-43B3-948B-1728B52AA6E4}">
                <adec:decorative xmlns:adec="http://schemas.microsoft.com/office/drawing/2017/decorative" val="1"/>
              </a:ext>
            </a:extLst>
          </p:cNvPr>
          <p:cNvSpPr/>
          <p:nvPr/>
        </p:nvSpPr>
        <p:spPr>
          <a:xfrm>
            <a:off x="2135561" y="2348880"/>
            <a:ext cx="2448272"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(‘Bruce', ‘NNP’)</a:t>
            </a:r>
          </a:p>
        </p:txBody>
      </p:sp>
      <p:sp>
        <p:nvSpPr>
          <p:cNvPr id="79" name="Rectangle: Rounded Corners 78">
            <a:extLst>
              <a:ext uri="{FF2B5EF4-FFF2-40B4-BE49-F238E27FC236}">
                <a16:creationId xmlns:a16="http://schemas.microsoft.com/office/drawing/2014/main" id="{E72D8CE1-D291-47B4-9FFB-205AD42DCB3E}"/>
              </a:ext>
              <a:ext uri="{C183D7F6-B498-43B3-948B-1728B52AA6E4}">
                <adec:decorative xmlns:adec="http://schemas.microsoft.com/office/drawing/2017/decorative" val="1"/>
              </a:ext>
            </a:extLst>
          </p:cNvPr>
          <p:cNvSpPr/>
          <p:nvPr/>
        </p:nvSpPr>
        <p:spPr>
          <a:xfrm>
            <a:off x="5375920" y="2348880"/>
            <a:ext cx="2311463"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(‘Wayne', ‘NNP’)</a:t>
            </a:r>
          </a:p>
        </p:txBody>
      </p:sp>
      <p:sp>
        <p:nvSpPr>
          <p:cNvPr id="80" name="Rectangle: Rounded Corners 79">
            <a:extLst>
              <a:ext uri="{FF2B5EF4-FFF2-40B4-BE49-F238E27FC236}">
                <a16:creationId xmlns:a16="http://schemas.microsoft.com/office/drawing/2014/main" id="{2CADD541-7A47-4C23-B717-B8A6434A1DBF}"/>
              </a:ext>
              <a:ext uri="{C183D7F6-B498-43B3-948B-1728B52AA6E4}">
                <adec:decorative xmlns:adec="http://schemas.microsoft.com/office/drawing/2017/decorative" val="1"/>
              </a:ext>
            </a:extLst>
          </p:cNvPr>
          <p:cNvSpPr/>
          <p:nvPr/>
        </p:nvSpPr>
        <p:spPr>
          <a:xfrm>
            <a:off x="8033007" y="2348880"/>
            <a:ext cx="1591385"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('is', ‘VBZ’)</a:t>
            </a:r>
          </a:p>
        </p:txBody>
      </p:sp>
      <p:sp>
        <p:nvSpPr>
          <p:cNvPr id="81" name="Rectangle: Rounded Corners 80">
            <a:extLst>
              <a:ext uri="{FF2B5EF4-FFF2-40B4-BE49-F238E27FC236}">
                <a16:creationId xmlns:a16="http://schemas.microsoft.com/office/drawing/2014/main" id="{5A91AC93-2354-4CE8-803C-7F5315441B20}"/>
              </a:ext>
              <a:ext uri="{C183D7F6-B498-43B3-948B-1728B52AA6E4}">
                <adec:decorative xmlns:adec="http://schemas.microsoft.com/office/drawing/2017/decorative" val="1"/>
              </a:ext>
            </a:extLst>
          </p:cNvPr>
          <p:cNvSpPr/>
          <p:nvPr/>
        </p:nvSpPr>
        <p:spPr>
          <a:xfrm>
            <a:off x="9718679" y="2348880"/>
            <a:ext cx="1489889" cy="469900"/>
          </a:xfrm>
          <a:prstGeom prst="round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2">
                    <a:lumMod val="50000"/>
                  </a:schemeClr>
                </a:solidFill>
              </a:rPr>
              <a:t>(‘the', ‘DT’)</a:t>
            </a:r>
          </a:p>
        </p:txBody>
      </p:sp>
      <p:sp>
        <p:nvSpPr>
          <p:cNvPr id="82" name="Rectangle: Rounded Corners 81">
            <a:extLst>
              <a:ext uri="{FF2B5EF4-FFF2-40B4-BE49-F238E27FC236}">
                <a16:creationId xmlns:a16="http://schemas.microsoft.com/office/drawing/2014/main" id="{DA7FE8DD-9C12-45DC-8C8E-7E5285FEC030}"/>
              </a:ext>
              <a:ext uri="{C183D7F6-B498-43B3-948B-1728B52AA6E4}">
                <adec:decorative xmlns:adec="http://schemas.microsoft.com/office/drawing/2017/decorative" val="1"/>
              </a:ext>
            </a:extLst>
          </p:cNvPr>
          <p:cNvSpPr/>
          <p:nvPr/>
        </p:nvSpPr>
        <p:spPr>
          <a:xfrm>
            <a:off x="1127447" y="3789040"/>
            <a:ext cx="1843129"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(‘CEO', ‘NN’)</a:t>
            </a:r>
          </a:p>
        </p:txBody>
      </p:sp>
      <p:sp>
        <p:nvSpPr>
          <p:cNvPr id="83" name="Rectangle: Rounded Corners 82">
            <a:extLst>
              <a:ext uri="{FF2B5EF4-FFF2-40B4-BE49-F238E27FC236}">
                <a16:creationId xmlns:a16="http://schemas.microsoft.com/office/drawing/2014/main" id="{775AB2BA-A9E2-4A27-9FEF-14D6E9B813E3}"/>
              </a:ext>
              <a:ext uri="{C183D7F6-B498-43B3-948B-1728B52AA6E4}">
                <adec:decorative xmlns:adec="http://schemas.microsoft.com/office/drawing/2017/decorative" val="1"/>
              </a:ext>
            </a:extLst>
          </p:cNvPr>
          <p:cNvSpPr/>
          <p:nvPr/>
        </p:nvSpPr>
        <p:spPr>
          <a:xfrm>
            <a:off x="3143672" y="3823196"/>
            <a:ext cx="1440160" cy="469900"/>
          </a:xfrm>
          <a:prstGeom prst="round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2">
                    <a:lumMod val="50000"/>
                  </a:schemeClr>
                </a:solidFill>
              </a:rPr>
              <a:t>(‘of’, ‘IN’)</a:t>
            </a:r>
          </a:p>
        </p:txBody>
      </p:sp>
      <p:sp>
        <p:nvSpPr>
          <p:cNvPr id="84" name="Rectangle: Rounded Corners 83">
            <a:extLst>
              <a:ext uri="{FF2B5EF4-FFF2-40B4-BE49-F238E27FC236}">
                <a16:creationId xmlns:a16="http://schemas.microsoft.com/office/drawing/2014/main" id="{A7AC7081-721C-4AC0-B31A-8EA7F7AAFF13}"/>
              </a:ext>
              <a:ext uri="{C183D7F6-B498-43B3-948B-1728B52AA6E4}">
                <adec:decorative xmlns:adec="http://schemas.microsoft.com/office/drawing/2017/decorative" val="1"/>
              </a:ext>
            </a:extLst>
          </p:cNvPr>
          <p:cNvSpPr/>
          <p:nvPr/>
        </p:nvSpPr>
        <p:spPr>
          <a:xfrm>
            <a:off x="4727848" y="3810496"/>
            <a:ext cx="2134464"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(‘Wayne', ‘NNP’)</a:t>
            </a:r>
          </a:p>
        </p:txBody>
      </p:sp>
      <p:sp>
        <p:nvSpPr>
          <p:cNvPr id="85" name="Rectangle: Rounded Corners 84">
            <a:extLst>
              <a:ext uri="{FF2B5EF4-FFF2-40B4-BE49-F238E27FC236}">
                <a16:creationId xmlns:a16="http://schemas.microsoft.com/office/drawing/2014/main" id="{62083DF6-413F-4DBC-8332-65D372A5F6C4}"/>
              </a:ext>
              <a:ext uri="{C183D7F6-B498-43B3-948B-1728B52AA6E4}">
                <adec:decorative xmlns:adec="http://schemas.microsoft.com/office/drawing/2017/decorative" val="1"/>
              </a:ext>
            </a:extLst>
          </p:cNvPr>
          <p:cNvSpPr/>
          <p:nvPr/>
        </p:nvSpPr>
        <p:spPr>
          <a:xfrm>
            <a:off x="7032104" y="3810496"/>
            <a:ext cx="2736304"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(‘Enterprises', ‘NNP’)</a:t>
            </a:r>
          </a:p>
        </p:txBody>
      </p:sp>
      <p:sp>
        <p:nvSpPr>
          <p:cNvPr id="86" name="Rectangle: Rounded Corners 85">
            <a:extLst>
              <a:ext uri="{FF2B5EF4-FFF2-40B4-BE49-F238E27FC236}">
                <a16:creationId xmlns:a16="http://schemas.microsoft.com/office/drawing/2014/main" id="{FD833809-03A2-42F7-9ED4-922002CAB65B}"/>
              </a:ext>
              <a:ext uri="{C183D7F6-B498-43B3-948B-1728B52AA6E4}">
                <adec:decorative xmlns:adec="http://schemas.microsoft.com/office/drawing/2017/decorative" val="1"/>
              </a:ext>
            </a:extLst>
          </p:cNvPr>
          <p:cNvSpPr/>
          <p:nvPr/>
        </p:nvSpPr>
        <p:spPr>
          <a:xfrm>
            <a:off x="10186607" y="5013176"/>
            <a:ext cx="661921"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a:t>
            </a:r>
          </a:p>
        </p:txBody>
      </p:sp>
      <p:sp>
        <p:nvSpPr>
          <p:cNvPr id="87" name="Rectangle: Rounded Corners 86">
            <a:extLst>
              <a:ext uri="{FF2B5EF4-FFF2-40B4-BE49-F238E27FC236}">
                <a16:creationId xmlns:a16="http://schemas.microsoft.com/office/drawing/2014/main" id="{6CD7D6CD-F6C0-45A0-92F3-F3F86D707D4A}"/>
              </a:ext>
              <a:ext uri="{C183D7F6-B498-43B3-948B-1728B52AA6E4}">
                <adec:decorative xmlns:adec="http://schemas.microsoft.com/office/drawing/2017/decorative" val="1"/>
              </a:ext>
            </a:extLst>
          </p:cNvPr>
          <p:cNvSpPr/>
          <p:nvPr/>
        </p:nvSpPr>
        <p:spPr>
          <a:xfrm>
            <a:off x="6600056" y="5013176"/>
            <a:ext cx="2736304" cy="482600"/>
          </a:xfrm>
          <a:prstGeom prst="roundRect">
            <a:avLst/>
          </a:prstGeom>
          <a:solidFill>
            <a:schemeClr val="tx2">
              <a:lumMod val="20000"/>
              <a:lumOff val="80000"/>
            </a:schemeClr>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2">
                    <a:lumMod val="50000"/>
                  </a:schemeClr>
                </a:solidFill>
              </a:rPr>
              <a:t>(‘Batman', ‘NNP’)</a:t>
            </a:r>
          </a:p>
        </p:txBody>
      </p:sp>
      <p:sp>
        <p:nvSpPr>
          <p:cNvPr id="88" name="Rectangle: Rounded Corners 87">
            <a:extLst>
              <a:ext uri="{FF2B5EF4-FFF2-40B4-BE49-F238E27FC236}">
                <a16:creationId xmlns:a16="http://schemas.microsoft.com/office/drawing/2014/main" id="{840A42C2-7531-4295-A519-BD2DF890414C}"/>
              </a:ext>
              <a:ext uri="{C183D7F6-B498-43B3-948B-1728B52AA6E4}">
                <adec:decorative xmlns:adec="http://schemas.microsoft.com/office/drawing/2017/decorative" val="1"/>
              </a:ext>
            </a:extLst>
          </p:cNvPr>
          <p:cNvSpPr/>
          <p:nvPr/>
        </p:nvSpPr>
        <p:spPr>
          <a:xfrm>
            <a:off x="4223792" y="5013176"/>
            <a:ext cx="1816899"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(‘also', ‘RB’)</a:t>
            </a:r>
          </a:p>
        </p:txBody>
      </p:sp>
      <p:sp>
        <p:nvSpPr>
          <p:cNvPr id="89" name="Rectangle: Rounded Corners 88">
            <a:extLst>
              <a:ext uri="{FF2B5EF4-FFF2-40B4-BE49-F238E27FC236}">
                <a16:creationId xmlns:a16="http://schemas.microsoft.com/office/drawing/2014/main" id="{A1D6F665-63AC-405D-A7D1-06CD9317D36B}"/>
              </a:ext>
              <a:ext uri="{C183D7F6-B498-43B3-948B-1728B52AA6E4}">
                <adec:decorative xmlns:adec="http://schemas.microsoft.com/office/drawing/2017/decorative" val="1"/>
              </a:ext>
            </a:extLst>
          </p:cNvPr>
          <p:cNvSpPr/>
          <p:nvPr/>
        </p:nvSpPr>
        <p:spPr>
          <a:xfrm>
            <a:off x="2612032" y="5013176"/>
            <a:ext cx="1539752"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('is', ‘VBZ’)</a:t>
            </a:r>
          </a:p>
        </p:txBody>
      </p:sp>
      <p:sp>
        <p:nvSpPr>
          <p:cNvPr id="90" name="Rectangle: Rounded Corners 89">
            <a:extLst>
              <a:ext uri="{FF2B5EF4-FFF2-40B4-BE49-F238E27FC236}">
                <a16:creationId xmlns:a16="http://schemas.microsoft.com/office/drawing/2014/main" id="{BA15014B-7251-4BEB-B717-E3EDF51A3553}"/>
              </a:ext>
              <a:ext uri="{C183D7F6-B498-43B3-948B-1728B52AA6E4}">
                <adec:decorative xmlns:adec="http://schemas.microsoft.com/office/drawing/2017/decorative" val="1"/>
              </a:ext>
            </a:extLst>
          </p:cNvPr>
          <p:cNvSpPr/>
          <p:nvPr/>
        </p:nvSpPr>
        <p:spPr>
          <a:xfrm>
            <a:off x="883841" y="5013176"/>
            <a:ext cx="1539752"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(‘but’, ‘CC’)</a:t>
            </a:r>
          </a:p>
        </p:txBody>
      </p:sp>
      <p:sp>
        <p:nvSpPr>
          <p:cNvPr id="91" name="Rectangle: Rounded Corners 90">
            <a:extLst>
              <a:ext uri="{FF2B5EF4-FFF2-40B4-BE49-F238E27FC236}">
                <a16:creationId xmlns:a16="http://schemas.microsoft.com/office/drawing/2014/main" id="{72887CFA-C66A-4C67-BB0E-21F47636126F}"/>
              </a:ext>
              <a:ext uri="{C183D7F6-B498-43B3-948B-1728B52AA6E4}">
                <adec:decorative xmlns:adec="http://schemas.microsoft.com/office/drawing/2017/decorative" val="1"/>
              </a:ext>
            </a:extLst>
          </p:cNvPr>
          <p:cNvSpPr/>
          <p:nvPr/>
        </p:nvSpPr>
        <p:spPr>
          <a:xfrm>
            <a:off x="10128793" y="3789040"/>
            <a:ext cx="648072" cy="469900"/>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6">
                    <a:lumMod val="50000"/>
                  </a:schemeClr>
                </a:solidFill>
              </a:rPr>
              <a:t>(,/,)</a:t>
            </a:r>
          </a:p>
        </p:txBody>
      </p:sp>
    </p:spTree>
    <p:extLst>
      <p:ext uri="{BB962C8B-B14F-4D97-AF65-F5344CB8AC3E}">
        <p14:creationId xmlns:p14="http://schemas.microsoft.com/office/powerpoint/2010/main" val="60727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Processing and/or Basic NLP - What to do and in what order?</a:t>
            </a:r>
            <a:endParaRPr lang="en-US" dirty="0"/>
          </a:p>
        </p:txBody>
      </p:sp>
      <p:sp>
        <p:nvSpPr>
          <p:cNvPr id="4" name="TextBox 3"/>
          <p:cNvSpPr txBox="1"/>
          <p:nvPr/>
        </p:nvSpPr>
        <p:spPr>
          <a:xfrm>
            <a:off x="424760" y="2262238"/>
            <a:ext cx="10812089" cy="2554545"/>
          </a:xfrm>
          <a:prstGeom prst="rect">
            <a:avLst/>
          </a:prstGeom>
          <a:noFill/>
        </p:spPr>
        <p:txBody>
          <a:bodyPr wrap="square" rtlCol="0" anchor="t">
            <a:spAutoFit/>
          </a:bodyPr>
          <a:lstStyle/>
          <a:p>
            <a:r>
              <a:rPr lang="en-GB" sz="2000" dirty="0">
                <a:latin typeface="Arial" panose="020B0604020202020204" pitchFamily="34" charset="0"/>
                <a:ea typeface="+mn-lt"/>
                <a:cs typeface="Arial" panose="020B0604020202020204" pitchFamily="34" charset="0"/>
              </a:rPr>
              <a:t>Chunking and/or POS-lemmatising requires text that is already tokenised and POS-tagged.</a:t>
            </a:r>
          </a:p>
          <a:p>
            <a:endParaRPr lang="en-GB" sz="2000" dirty="0">
              <a:latin typeface="Arial" panose="020B0604020202020204" pitchFamily="34" charset="0"/>
              <a:ea typeface="+mn-lt"/>
              <a:cs typeface="Arial" panose="020B0604020202020204" pitchFamily="34" charset="0"/>
            </a:endParaRPr>
          </a:p>
          <a:p>
            <a:r>
              <a:rPr lang="en-GB" sz="2000" dirty="0" err="1">
                <a:latin typeface="Arial" panose="020B0604020202020204" pitchFamily="34" charset="0"/>
                <a:ea typeface="+mn-lt"/>
                <a:cs typeface="Arial" panose="020B0604020202020204" pitchFamily="34" charset="0"/>
              </a:rPr>
              <a:t>RegEx</a:t>
            </a:r>
            <a:r>
              <a:rPr lang="en-GB" sz="2000" dirty="0">
                <a:latin typeface="Arial" panose="020B0604020202020204" pitchFamily="34" charset="0"/>
                <a:ea typeface="+mn-lt"/>
                <a:cs typeface="Arial" panose="020B0604020202020204" pitchFamily="34" charset="0"/>
              </a:rPr>
              <a:t> may be best before removing uppercase to better catch acronyms or abbreviations.</a:t>
            </a:r>
          </a:p>
          <a:p>
            <a:endParaRPr lang="en-GB" sz="2000" dirty="0">
              <a:latin typeface="Arial" panose="020B0604020202020204" pitchFamily="34" charset="0"/>
              <a:ea typeface="+mn-lt"/>
              <a:cs typeface="Arial" panose="020B0604020202020204" pitchFamily="34" charset="0"/>
            </a:endParaRPr>
          </a:p>
          <a:p>
            <a:r>
              <a:rPr lang="en-GB" sz="2000" dirty="0">
                <a:latin typeface="Arial" panose="020B0604020202020204" pitchFamily="34" charset="0"/>
                <a:ea typeface="+mn-lt"/>
                <a:cs typeface="Arial" panose="020B0604020202020204" pitchFamily="34" charset="0"/>
              </a:rPr>
              <a:t>Add changes to a pipeline and run the whole thing from scratch.</a:t>
            </a:r>
          </a:p>
          <a:p>
            <a:endParaRPr lang="en-GB" sz="2000" dirty="0">
              <a:latin typeface="Arial" panose="020B0604020202020204" pitchFamily="34" charset="0"/>
              <a:ea typeface="+mn-lt"/>
              <a:cs typeface="Arial" panose="020B0604020202020204" pitchFamily="34" charset="0"/>
            </a:endParaRPr>
          </a:p>
          <a:p>
            <a:r>
              <a:rPr lang="en-GB" sz="2000" dirty="0">
                <a:latin typeface="Arial" panose="020B0604020202020204" pitchFamily="34" charset="0"/>
                <a:ea typeface="+mn-lt"/>
                <a:cs typeface="Arial" panose="020B0604020202020204" pitchFamily="34" charset="0"/>
              </a:rPr>
              <a:t>Replicability is important!</a:t>
            </a:r>
            <a:endParaRPr lang="en-US" sz="2000" dirty="0">
              <a:latin typeface="Arial" panose="020B0604020202020204" pitchFamily="34" charset="0"/>
              <a:cs typeface="Arial" panose="020B0604020202020204" pitchFamily="34" charset="0"/>
            </a:endParaRPr>
          </a:p>
          <a:p>
            <a:endParaRPr lang="en-GB" sz="2000" dirty="0">
              <a:latin typeface="Arial" panose="020B0604020202020204" pitchFamily="34" charset="0"/>
              <a:ea typeface="+mn-lt"/>
              <a:cs typeface="Arial" panose="020B0604020202020204" pitchFamily="34" charset="0"/>
            </a:endParaRPr>
          </a:p>
        </p:txBody>
      </p:sp>
      <p:grpSp>
        <p:nvGrpSpPr>
          <p:cNvPr id="17" name="Group 16" descr="A visual depiction of one possible processing pipeline showing the first step as tokenisation, followed by POS tagging, then lemmatisation, then removing punctuation and stop words. ">
            <a:extLst>
              <a:ext uri="{FF2B5EF4-FFF2-40B4-BE49-F238E27FC236}">
                <a16:creationId xmlns:a16="http://schemas.microsoft.com/office/drawing/2014/main" id="{01AE8CB7-4F2E-4EA9-912E-C6777DCB0F0A}"/>
              </a:ext>
            </a:extLst>
          </p:cNvPr>
          <p:cNvGrpSpPr/>
          <p:nvPr/>
        </p:nvGrpSpPr>
        <p:grpSpPr>
          <a:xfrm>
            <a:off x="119336" y="4746926"/>
            <a:ext cx="12072664" cy="1202354"/>
            <a:chOff x="119336" y="3606259"/>
            <a:chExt cx="11117513" cy="1202354"/>
          </a:xfrm>
        </p:grpSpPr>
        <p:sp>
          <p:nvSpPr>
            <p:cNvPr id="11" name="Rectangle: Rounded Corners 10">
              <a:extLst>
                <a:ext uri="{FF2B5EF4-FFF2-40B4-BE49-F238E27FC236}">
                  <a16:creationId xmlns:a16="http://schemas.microsoft.com/office/drawing/2014/main" id="{213A4C91-E169-466D-AC1F-C97197D4B058}"/>
                </a:ext>
              </a:extLst>
            </p:cNvPr>
            <p:cNvSpPr/>
            <p:nvPr/>
          </p:nvSpPr>
          <p:spPr>
            <a:xfrm>
              <a:off x="119336" y="3606259"/>
              <a:ext cx="11117513" cy="1202354"/>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accent4">
                      <a:lumMod val="50000"/>
                    </a:schemeClr>
                  </a:solidFill>
                </a:rPr>
                <a:t>Pipeline</a:t>
              </a:r>
            </a:p>
            <a:p>
              <a:endParaRPr lang="en-GB" sz="2000" dirty="0">
                <a:solidFill>
                  <a:schemeClr val="accent4">
                    <a:lumMod val="50000"/>
                  </a:schemeClr>
                </a:solidFill>
              </a:endParaRPr>
            </a:p>
            <a:p>
              <a:endParaRPr lang="en-GB" sz="2000" dirty="0">
                <a:solidFill>
                  <a:schemeClr val="accent4">
                    <a:lumMod val="50000"/>
                  </a:schemeClr>
                </a:solidFill>
              </a:endParaRPr>
            </a:p>
            <a:p>
              <a:endParaRPr lang="en-GB" sz="2000" dirty="0">
                <a:solidFill>
                  <a:schemeClr val="accent4">
                    <a:lumMod val="50000"/>
                  </a:schemeClr>
                </a:solidFill>
              </a:endParaRPr>
            </a:p>
          </p:txBody>
        </p:sp>
        <p:sp>
          <p:nvSpPr>
            <p:cNvPr id="2" name="Rectangle: Rounded Corners 1">
              <a:extLst>
                <a:ext uri="{FF2B5EF4-FFF2-40B4-BE49-F238E27FC236}">
                  <a16:creationId xmlns:a16="http://schemas.microsoft.com/office/drawing/2014/main" id="{43E894F6-D4FC-445F-8801-30CB248E239B}"/>
                </a:ext>
              </a:extLst>
            </p:cNvPr>
            <p:cNvSpPr/>
            <p:nvPr/>
          </p:nvSpPr>
          <p:spPr>
            <a:xfrm>
              <a:off x="263352" y="3933056"/>
              <a:ext cx="1834984"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Tokenisation</a:t>
              </a:r>
            </a:p>
          </p:txBody>
        </p:sp>
        <p:sp>
          <p:nvSpPr>
            <p:cNvPr id="5" name="Rectangle: Rounded Corners 4">
              <a:extLst>
                <a:ext uri="{FF2B5EF4-FFF2-40B4-BE49-F238E27FC236}">
                  <a16:creationId xmlns:a16="http://schemas.microsoft.com/office/drawing/2014/main" id="{9A4D34B2-A717-47C8-ABF3-E98942F27C0A}"/>
                </a:ext>
              </a:extLst>
            </p:cNvPr>
            <p:cNvSpPr/>
            <p:nvPr/>
          </p:nvSpPr>
          <p:spPr>
            <a:xfrm>
              <a:off x="9716232" y="4005064"/>
              <a:ext cx="1348320"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Stemming</a:t>
              </a:r>
            </a:p>
          </p:txBody>
        </p:sp>
        <p:sp>
          <p:nvSpPr>
            <p:cNvPr id="6" name="Rectangle: Rounded Corners 5">
              <a:extLst>
                <a:ext uri="{FF2B5EF4-FFF2-40B4-BE49-F238E27FC236}">
                  <a16:creationId xmlns:a16="http://schemas.microsoft.com/office/drawing/2014/main" id="{00731DBB-042D-46F0-BDEF-2604D00800D0}"/>
                </a:ext>
              </a:extLst>
            </p:cNvPr>
            <p:cNvSpPr/>
            <p:nvPr/>
          </p:nvSpPr>
          <p:spPr>
            <a:xfrm>
              <a:off x="6277240" y="4005064"/>
              <a:ext cx="2458376"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Remove stop words</a:t>
              </a:r>
            </a:p>
          </p:txBody>
        </p:sp>
        <p:sp>
          <p:nvSpPr>
            <p:cNvPr id="7" name="Rectangle: Rounded Corners 6">
              <a:extLst>
                <a:ext uri="{FF2B5EF4-FFF2-40B4-BE49-F238E27FC236}">
                  <a16:creationId xmlns:a16="http://schemas.microsoft.com/office/drawing/2014/main" id="{6F5FC8C6-7809-4E2A-950C-E21E6C5F355C}"/>
                </a:ext>
              </a:extLst>
            </p:cNvPr>
            <p:cNvSpPr/>
            <p:nvPr/>
          </p:nvSpPr>
          <p:spPr>
            <a:xfrm>
              <a:off x="2855640" y="4005064"/>
              <a:ext cx="2465751"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Remove punctuation</a:t>
              </a:r>
            </a:p>
          </p:txBody>
        </p:sp>
        <p:sp>
          <p:nvSpPr>
            <p:cNvPr id="3" name="Arrow: Right 2">
              <a:extLst>
                <a:ext uri="{FF2B5EF4-FFF2-40B4-BE49-F238E27FC236}">
                  <a16:creationId xmlns:a16="http://schemas.microsoft.com/office/drawing/2014/main" id="{76E5D970-D769-454E-AB6A-B7E24B314729}"/>
                </a:ext>
              </a:extLst>
            </p:cNvPr>
            <p:cNvSpPr/>
            <p:nvPr/>
          </p:nvSpPr>
          <p:spPr>
            <a:xfrm>
              <a:off x="2207568"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FECA0D41-8F15-4AE2-92F2-8505509571DF}"/>
                </a:ext>
              </a:extLst>
            </p:cNvPr>
            <p:cNvSpPr/>
            <p:nvPr/>
          </p:nvSpPr>
          <p:spPr>
            <a:xfrm>
              <a:off x="5591944"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BDEB8AD6-8707-4CFC-AE0C-F6A6143C654D}"/>
                </a:ext>
              </a:extLst>
            </p:cNvPr>
            <p:cNvSpPr/>
            <p:nvPr/>
          </p:nvSpPr>
          <p:spPr>
            <a:xfrm>
              <a:off x="9048328"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A8E71DD4-56EB-487F-9627-7CFA7635C727}"/>
              </a:ext>
              <a:ext uri="{C183D7F6-B498-43B3-948B-1728B52AA6E4}">
                <adec:decorative xmlns:adec="http://schemas.microsoft.com/office/drawing/2017/decorative" val="1"/>
              </a:ext>
            </a:extLst>
          </p:cNvPr>
          <p:cNvGrpSpPr/>
          <p:nvPr/>
        </p:nvGrpSpPr>
        <p:grpSpPr>
          <a:xfrm>
            <a:off x="91751" y="4713683"/>
            <a:ext cx="12100249" cy="1213815"/>
            <a:chOff x="91751" y="3594797"/>
            <a:chExt cx="11117513" cy="1213815"/>
          </a:xfrm>
        </p:grpSpPr>
        <p:grpSp>
          <p:nvGrpSpPr>
            <p:cNvPr id="27" name="Group 26">
              <a:extLst>
                <a:ext uri="{FF2B5EF4-FFF2-40B4-BE49-F238E27FC236}">
                  <a16:creationId xmlns:a16="http://schemas.microsoft.com/office/drawing/2014/main" id="{9CFEED68-0965-41E7-B3C3-FD39053CEB96}"/>
                </a:ext>
              </a:extLst>
            </p:cNvPr>
            <p:cNvGrpSpPr/>
            <p:nvPr/>
          </p:nvGrpSpPr>
          <p:grpSpPr>
            <a:xfrm>
              <a:off x="91751" y="3594797"/>
              <a:ext cx="11117513" cy="1213815"/>
              <a:chOff x="116179" y="3606259"/>
              <a:chExt cx="11093449" cy="1202354"/>
            </a:xfrm>
          </p:grpSpPr>
          <p:sp>
            <p:nvSpPr>
              <p:cNvPr id="28" name="Rectangle: Rounded Corners 27">
                <a:extLst>
                  <a:ext uri="{FF2B5EF4-FFF2-40B4-BE49-F238E27FC236}">
                    <a16:creationId xmlns:a16="http://schemas.microsoft.com/office/drawing/2014/main" id="{0951BE49-CBD0-4B67-A068-C2E267BA2999}"/>
                  </a:ext>
                </a:extLst>
              </p:cNvPr>
              <p:cNvSpPr/>
              <p:nvPr/>
            </p:nvSpPr>
            <p:spPr>
              <a:xfrm>
                <a:off x="116179" y="3606259"/>
                <a:ext cx="11093449" cy="1202354"/>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accent4">
                        <a:lumMod val="50000"/>
                      </a:schemeClr>
                    </a:solidFill>
                  </a:rPr>
                  <a:t>Pipeline</a:t>
                </a:r>
              </a:p>
              <a:p>
                <a:endParaRPr lang="en-GB" sz="2000" dirty="0">
                  <a:solidFill>
                    <a:schemeClr val="accent4">
                      <a:lumMod val="50000"/>
                    </a:schemeClr>
                  </a:solidFill>
                </a:endParaRPr>
              </a:p>
              <a:p>
                <a:endParaRPr lang="en-GB" sz="2000" dirty="0">
                  <a:solidFill>
                    <a:schemeClr val="accent4">
                      <a:lumMod val="50000"/>
                    </a:schemeClr>
                  </a:solidFill>
                </a:endParaRPr>
              </a:p>
              <a:p>
                <a:endParaRPr lang="en-GB" sz="2000" dirty="0">
                  <a:solidFill>
                    <a:schemeClr val="accent4">
                      <a:lumMod val="50000"/>
                    </a:schemeClr>
                  </a:solidFill>
                </a:endParaRPr>
              </a:p>
            </p:txBody>
          </p:sp>
          <p:sp>
            <p:nvSpPr>
              <p:cNvPr id="29" name="Rectangle: Rounded Corners 28">
                <a:extLst>
                  <a:ext uri="{FF2B5EF4-FFF2-40B4-BE49-F238E27FC236}">
                    <a16:creationId xmlns:a16="http://schemas.microsoft.com/office/drawing/2014/main" id="{2D1973C1-3958-405D-AE27-0BE130905BA5}"/>
                  </a:ext>
                </a:extLst>
              </p:cNvPr>
              <p:cNvSpPr/>
              <p:nvPr/>
            </p:nvSpPr>
            <p:spPr>
              <a:xfrm>
                <a:off x="263352" y="3933056"/>
                <a:ext cx="1872208"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Tokenisation</a:t>
                </a:r>
              </a:p>
            </p:txBody>
          </p:sp>
          <p:sp>
            <p:nvSpPr>
              <p:cNvPr id="30" name="Rectangle: Rounded Corners 29">
                <a:extLst>
                  <a:ext uri="{FF2B5EF4-FFF2-40B4-BE49-F238E27FC236}">
                    <a16:creationId xmlns:a16="http://schemas.microsoft.com/office/drawing/2014/main" id="{14A958AD-1DB0-4D95-A456-141AE35D8E9F}"/>
                  </a:ext>
                </a:extLst>
              </p:cNvPr>
              <p:cNvSpPr/>
              <p:nvPr/>
            </p:nvSpPr>
            <p:spPr>
              <a:xfrm>
                <a:off x="7831883" y="3925747"/>
                <a:ext cx="2874085"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Remove punctuation/stop words</a:t>
                </a:r>
              </a:p>
            </p:txBody>
          </p:sp>
          <p:sp>
            <p:nvSpPr>
              <p:cNvPr id="33" name="Arrow: Right 32">
                <a:extLst>
                  <a:ext uri="{FF2B5EF4-FFF2-40B4-BE49-F238E27FC236}">
                    <a16:creationId xmlns:a16="http://schemas.microsoft.com/office/drawing/2014/main" id="{EC084F2B-A068-4A13-87AD-333F9E4169BC}"/>
                  </a:ext>
                </a:extLst>
              </p:cNvPr>
              <p:cNvSpPr/>
              <p:nvPr/>
            </p:nvSpPr>
            <p:spPr>
              <a:xfrm>
                <a:off x="2207568"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Arrow: Right 33">
                <a:extLst>
                  <a:ext uri="{FF2B5EF4-FFF2-40B4-BE49-F238E27FC236}">
                    <a16:creationId xmlns:a16="http://schemas.microsoft.com/office/drawing/2014/main" id="{E5C5CAEB-524A-4968-AE2D-F7DFFA872CFB}"/>
                  </a:ext>
                </a:extLst>
              </p:cNvPr>
              <p:cNvSpPr/>
              <p:nvPr/>
            </p:nvSpPr>
            <p:spPr>
              <a:xfrm>
                <a:off x="4670389"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a:extLst>
                  <a:ext uri="{FF2B5EF4-FFF2-40B4-BE49-F238E27FC236}">
                    <a16:creationId xmlns:a16="http://schemas.microsoft.com/office/drawing/2014/main" id="{E8DBDDF6-BD7E-44D8-84D9-F94A245F27B7}"/>
                  </a:ext>
                </a:extLst>
              </p:cNvPr>
              <p:cNvSpPr/>
              <p:nvPr/>
            </p:nvSpPr>
            <p:spPr>
              <a:xfrm>
                <a:off x="7185214"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Rounded Corners 8" descr="A visual representation of the processing pipeline showing tokenisation as the first step, followed by POS tagging, lemmatisation, and finally removing punction and stop words.">
              <a:extLst>
                <a:ext uri="{FF2B5EF4-FFF2-40B4-BE49-F238E27FC236}">
                  <a16:creationId xmlns:a16="http://schemas.microsoft.com/office/drawing/2014/main" id="{0C42EBD3-FC63-4BD7-8508-50A668069B8B}"/>
                </a:ext>
              </a:extLst>
            </p:cNvPr>
            <p:cNvSpPr/>
            <p:nvPr/>
          </p:nvSpPr>
          <p:spPr>
            <a:xfrm>
              <a:off x="2855640" y="3933056"/>
              <a:ext cx="1656184"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POS-tagging</a:t>
              </a:r>
            </a:p>
          </p:txBody>
        </p:sp>
        <p:sp>
          <p:nvSpPr>
            <p:cNvPr id="10" name="Rectangle: Rounded Corners 9">
              <a:extLst>
                <a:ext uri="{FF2B5EF4-FFF2-40B4-BE49-F238E27FC236}">
                  <a16:creationId xmlns:a16="http://schemas.microsoft.com/office/drawing/2014/main" id="{60130190-E98F-44BF-BA53-36BC20BA454D}"/>
                </a:ext>
              </a:extLst>
            </p:cNvPr>
            <p:cNvSpPr/>
            <p:nvPr/>
          </p:nvSpPr>
          <p:spPr>
            <a:xfrm>
              <a:off x="5321391" y="3942552"/>
              <a:ext cx="1656184"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Lemmatising</a:t>
              </a:r>
            </a:p>
          </p:txBody>
        </p:sp>
      </p:grpSp>
    </p:spTree>
    <p:extLst>
      <p:ext uri="{BB962C8B-B14F-4D97-AF65-F5344CB8AC3E}">
        <p14:creationId xmlns:p14="http://schemas.microsoft.com/office/powerpoint/2010/main" val="91063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Analysis - Word Frequency</a:t>
            </a:r>
            <a:endParaRPr lang="en-GB" sz="2700" dirty="0">
              <a:cs typeface="Arial"/>
            </a:endParaRPr>
          </a:p>
        </p:txBody>
      </p:sp>
      <p:sp>
        <p:nvSpPr>
          <p:cNvPr id="4" name="TextBox 3"/>
          <p:cNvSpPr txBox="1"/>
          <p:nvPr/>
        </p:nvSpPr>
        <p:spPr>
          <a:xfrm>
            <a:off x="1055440" y="4625841"/>
            <a:ext cx="8352928" cy="1323439"/>
          </a:xfrm>
          <a:prstGeom prst="rect">
            <a:avLst/>
          </a:prstGeom>
          <a:noFill/>
        </p:spPr>
        <p:txBody>
          <a:bodyPr wrap="square" rtlCol="0" anchor="t">
            <a:spAutoFit/>
          </a:bodyPr>
          <a:lstStyle/>
          <a:p>
            <a:r>
              <a:rPr lang="en-GB" sz="2000" dirty="0">
                <a:latin typeface="Arial" panose="020B0604020202020204" pitchFamily="34" charset="0"/>
                <a:ea typeface="+mn-lt"/>
                <a:cs typeface="Arial" panose="020B0604020202020204" pitchFamily="34" charset="0"/>
              </a:rPr>
              <a:t>Example:</a:t>
            </a:r>
          </a:p>
          <a:p>
            <a:r>
              <a:rPr lang="en-GB" sz="2000" dirty="0">
                <a:latin typeface="Arial" panose="020B0604020202020204" pitchFamily="34" charset="0"/>
                <a:ea typeface="+mn-lt"/>
                <a:cs typeface="Arial" panose="020B0604020202020204" pitchFamily="34" charset="0"/>
              </a:rPr>
              <a:t>{'It': 2,  'raining': 2, </a:t>
            </a:r>
          </a:p>
          <a:p>
            <a:endParaRPr lang="en-GB" sz="2000" dirty="0">
              <a:latin typeface="Arial" panose="020B0604020202020204" pitchFamily="34" charset="0"/>
              <a:ea typeface="+mn-lt"/>
              <a:cs typeface="Arial" panose="020B0604020202020204" pitchFamily="34" charset="0"/>
            </a:endParaRPr>
          </a:p>
          <a:p>
            <a:r>
              <a:rPr lang="en-GB" sz="2000" dirty="0">
                <a:latin typeface="Arial" panose="020B0604020202020204" pitchFamily="34" charset="0"/>
                <a:ea typeface="+mn-lt"/>
                <a:cs typeface="Arial" panose="020B0604020202020204" pitchFamily="34" charset="0"/>
              </a:rPr>
              <a:t>  'cats': 1, 'dogs': 1, 'also': 1, 'elephants': 1, 'becoming': 1, 'problem': 1}</a:t>
            </a:r>
          </a:p>
        </p:txBody>
      </p:sp>
      <p:grpSp>
        <p:nvGrpSpPr>
          <p:cNvPr id="27" name="Group 26" descr="A visual representation of the processing pipeline showing that the first step is word tokenisation, followed by the removal of uppercases, punctuation, stop words and empty strings, then stemming, before finally proceeding to counting.">
            <a:extLst>
              <a:ext uri="{FF2B5EF4-FFF2-40B4-BE49-F238E27FC236}">
                <a16:creationId xmlns:a16="http://schemas.microsoft.com/office/drawing/2014/main" id="{FF199E80-7B44-401C-8B4B-DBB779209B41}"/>
              </a:ext>
            </a:extLst>
          </p:cNvPr>
          <p:cNvGrpSpPr/>
          <p:nvPr/>
        </p:nvGrpSpPr>
        <p:grpSpPr>
          <a:xfrm>
            <a:off x="235071" y="2708920"/>
            <a:ext cx="11549561" cy="1323439"/>
            <a:chOff x="91751" y="3594797"/>
            <a:chExt cx="11117513" cy="1213815"/>
          </a:xfrm>
        </p:grpSpPr>
        <p:grpSp>
          <p:nvGrpSpPr>
            <p:cNvPr id="28" name="Group 27">
              <a:extLst>
                <a:ext uri="{FF2B5EF4-FFF2-40B4-BE49-F238E27FC236}">
                  <a16:creationId xmlns:a16="http://schemas.microsoft.com/office/drawing/2014/main" id="{8EBA570B-0901-43B3-8112-66B1B6BD6E17}"/>
                </a:ext>
              </a:extLst>
            </p:cNvPr>
            <p:cNvGrpSpPr/>
            <p:nvPr/>
          </p:nvGrpSpPr>
          <p:grpSpPr>
            <a:xfrm>
              <a:off x="91751" y="3594797"/>
              <a:ext cx="11117513" cy="1213815"/>
              <a:chOff x="116179" y="3606259"/>
              <a:chExt cx="11093449" cy="1202354"/>
            </a:xfrm>
          </p:grpSpPr>
          <p:sp>
            <p:nvSpPr>
              <p:cNvPr id="31" name="Rectangle: Rounded Corners 30">
                <a:extLst>
                  <a:ext uri="{FF2B5EF4-FFF2-40B4-BE49-F238E27FC236}">
                    <a16:creationId xmlns:a16="http://schemas.microsoft.com/office/drawing/2014/main" id="{4C8DE472-22CC-43CA-8AD6-B1599234AAD5}"/>
                  </a:ext>
                </a:extLst>
              </p:cNvPr>
              <p:cNvSpPr/>
              <p:nvPr/>
            </p:nvSpPr>
            <p:spPr>
              <a:xfrm>
                <a:off x="116179" y="3606259"/>
                <a:ext cx="11093449" cy="1202354"/>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accent4">
                        <a:lumMod val="50000"/>
                      </a:schemeClr>
                    </a:solidFill>
                  </a:rPr>
                  <a:t>Pipeline</a:t>
                </a:r>
              </a:p>
              <a:p>
                <a:endParaRPr lang="en-GB" sz="2000" dirty="0">
                  <a:solidFill>
                    <a:schemeClr val="accent4">
                      <a:lumMod val="50000"/>
                    </a:schemeClr>
                  </a:solidFill>
                </a:endParaRPr>
              </a:p>
              <a:p>
                <a:endParaRPr lang="en-GB" sz="2000" dirty="0">
                  <a:solidFill>
                    <a:schemeClr val="accent4">
                      <a:lumMod val="50000"/>
                    </a:schemeClr>
                  </a:solidFill>
                </a:endParaRPr>
              </a:p>
              <a:p>
                <a:endParaRPr lang="en-GB" sz="2000" dirty="0">
                  <a:solidFill>
                    <a:schemeClr val="accent4">
                      <a:lumMod val="50000"/>
                    </a:schemeClr>
                  </a:solidFill>
                </a:endParaRPr>
              </a:p>
            </p:txBody>
          </p:sp>
          <p:sp>
            <p:nvSpPr>
              <p:cNvPr id="32" name="Rectangle: Rounded Corners 31">
                <a:extLst>
                  <a:ext uri="{FF2B5EF4-FFF2-40B4-BE49-F238E27FC236}">
                    <a16:creationId xmlns:a16="http://schemas.microsoft.com/office/drawing/2014/main" id="{BB146607-E225-4B99-989D-B918623D27A8}"/>
                  </a:ext>
                </a:extLst>
              </p:cNvPr>
              <p:cNvSpPr/>
              <p:nvPr/>
            </p:nvSpPr>
            <p:spPr>
              <a:xfrm>
                <a:off x="263352" y="3933056"/>
                <a:ext cx="1872208"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Word tokens</a:t>
                </a:r>
              </a:p>
            </p:txBody>
          </p:sp>
          <p:sp>
            <p:nvSpPr>
              <p:cNvPr id="33" name="Rectangle: Rounded Corners 32">
                <a:extLst>
                  <a:ext uri="{FF2B5EF4-FFF2-40B4-BE49-F238E27FC236}">
                    <a16:creationId xmlns:a16="http://schemas.microsoft.com/office/drawing/2014/main" id="{3B46C2CF-4A25-4F54-A676-237AC470CEFF}"/>
                  </a:ext>
                </a:extLst>
              </p:cNvPr>
              <p:cNvSpPr/>
              <p:nvPr/>
            </p:nvSpPr>
            <p:spPr>
              <a:xfrm>
                <a:off x="10133093" y="3925747"/>
                <a:ext cx="953928"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Count</a:t>
                </a:r>
              </a:p>
            </p:txBody>
          </p:sp>
          <p:sp>
            <p:nvSpPr>
              <p:cNvPr id="34" name="Arrow: Right 33">
                <a:extLst>
                  <a:ext uri="{FF2B5EF4-FFF2-40B4-BE49-F238E27FC236}">
                    <a16:creationId xmlns:a16="http://schemas.microsoft.com/office/drawing/2014/main" id="{DAD23790-64DB-421E-93BF-EE5569B25897}"/>
                  </a:ext>
                </a:extLst>
              </p:cNvPr>
              <p:cNvSpPr/>
              <p:nvPr/>
            </p:nvSpPr>
            <p:spPr>
              <a:xfrm>
                <a:off x="2207568"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Right 34">
                <a:extLst>
                  <a:ext uri="{FF2B5EF4-FFF2-40B4-BE49-F238E27FC236}">
                    <a16:creationId xmlns:a16="http://schemas.microsoft.com/office/drawing/2014/main" id="{95F378FC-9ADB-4401-994F-32EE7C72AA72}"/>
                  </a:ext>
                </a:extLst>
              </p:cNvPr>
              <p:cNvSpPr/>
              <p:nvPr/>
            </p:nvSpPr>
            <p:spPr>
              <a:xfrm>
                <a:off x="7400217"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Right 35">
                <a:extLst>
                  <a:ext uri="{FF2B5EF4-FFF2-40B4-BE49-F238E27FC236}">
                    <a16:creationId xmlns:a16="http://schemas.microsoft.com/office/drawing/2014/main" id="{EA7C2364-355D-437D-A288-C4A7E1368381}"/>
                  </a:ext>
                </a:extLst>
              </p:cNvPr>
              <p:cNvSpPr/>
              <p:nvPr/>
            </p:nvSpPr>
            <p:spPr>
              <a:xfrm>
                <a:off x="9485177"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 name="Rectangle: Rounded Corners 28">
              <a:extLst>
                <a:ext uri="{FF2B5EF4-FFF2-40B4-BE49-F238E27FC236}">
                  <a16:creationId xmlns:a16="http://schemas.microsoft.com/office/drawing/2014/main" id="{50B25569-38B0-4B74-9C12-387696DAC24B}"/>
                </a:ext>
              </a:extLst>
            </p:cNvPr>
            <p:cNvSpPr/>
            <p:nvPr/>
          </p:nvSpPr>
          <p:spPr>
            <a:xfrm>
              <a:off x="2855639" y="3933056"/>
              <a:ext cx="4444618"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Remove uppercase, punctuation, stop words, empty strings</a:t>
              </a:r>
            </a:p>
          </p:txBody>
        </p:sp>
        <p:sp>
          <p:nvSpPr>
            <p:cNvPr id="30" name="Rectangle: Rounded Corners 29" descr="A visu">
              <a:extLst>
                <a:ext uri="{FF2B5EF4-FFF2-40B4-BE49-F238E27FC236}">
                  <a16:creationId xmlns:a16="http://schemas.microsoft.com/office/drawing/2014/main" id="{418593C3-13D7-47CC-9777-EF45614A8E36}"/>
                </a:ext>
              </a:extLst>
            </p:cNvPr>
            <p:cNvSpPr/>
            <p:nvPr/>
          </p:nvSpPr>
          <p:spPr>
            <a:xfrm>
              <a:off x="8058247" y="3942552"/>
              <a:ext cx="1350817"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Stemming</a:t>
              </a:r>
            </a:p>
          </p:txBody>
        </p:sp>
      </p:grpSp>
      <p:grpSp>
        <p:nvGrpSpPr>
          <p:cNvPr id="37" name="Group 36" descr="A visual depiction of the word tokenised text.">
            <a:extLst>
              <a:ext uri="{FF2B5EF4-FFF2-40B4-BE49-F238E27FC236}">
                <a16:creationId xmlns:a16="http://schemas.microsoft.com/office/drawing/2014/main" id="{64412DC1-CB91-49F0-B52B-BB9509B53E2F}"/>
              </a:ext>
            </a:extLst>
          </p:cNvPr>
          <p:cNvGrpSpPr/>
          <p:nvPr/>
        </p:nvGrpSpPr>
        <p:grpSpPr>
          <a:xfrm>
            <a:off x="758204" y="1268760"/>
            <a:ext cx="10594380" cy="1222172"/>
            <a:chOff x="758204" y="3140968"/>
            <a:chExt cx="9287112" cy="1215377"/>
          </a:xfrm>
        </p:grpSpPr>
        <p:sp>
          <p:nvSpPr>
            <p:cNvPr id="38" name="Rectangle: Rounded Corners 37">
              <a:extLst>
                <a:ext uri="{FF2B5EF4-FFF2-40B4-BE49-F238E27FC236}">
                  <a16:creationId xmlns:a16="http://schemas.microsoft.com/office/drawing/2014/main" id="{F0544241-6EC3-42B8-8556-4FB9F68705CC}"/>
                </a:ext>
              </a:extLst>
            </p:cNvPr>
            <p:cNvSpPr/>
            <p:nvPr/>
          </p:nvSpPr>
          <p:spPr>
            <a:xfrm>
              <a:off x="6066020" y="3140968"/>
              <a:ext cx="518273"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39" name="Rectangle: Rounded Corners 38">
              <a:extLst>
                <a:ext uri="{FF2B5EF4-FFF2-40B4-BE49-F238E27FC236}">
                  <a16:creationId xmlns:a16="http://schemas.microsoft.com/office/drawing/2014/main" id="{C4FBF168-0980-4E15-9A38-D316C9998AE2}"/>
                </a:ext>
              </a:extLst>
            </p:cNvPr>
            <p:cNvSpPr/>
            <p:nvPr/>
          </p:nvSpPr>
          <p:spPr>
            <a:xfrm>
              <a:off x="6655604"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40" name="Rectangle: Rounded Corners 39">
              <a:extLst>
                <a:ext uri="{FF2B5EF4-FFF2-40B4-BE49-F238E27FC236}">
                  <a16:creationId xmlns:a16="http://schemas.microsoft.com/office/drawing/2014/main" id="{50BD4B21-5564-46A1-9530-B589A74F2D18}"/>
                </a:ext>
              </a:extLst>
            </p:cNvPr>
            <p:cNvSpPr/>
            <p:nvPr/>
          </p:nvSpPr>
          <p:spPr>
            <a:xfrm>
              <a:off x="3338407" y="3861045"/>
              <a:ext cx="4699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sp>
          <p:nvSpPr>
            <p:cNvPr id="41" name="Rectangle: Rounded Corners 40">
              <a:extLst>
                <a:ext uri="{FF2B5EF4-FFF2-40B4-BE49-F238E27FC236}">
                  <a16:creationId xmlns:a16="http://schemas.microsoft.com/office/drawing/2014/main" id="{6913EAD2-4D49-45F0-88BD-F987D04C8C19}"/>
                </a:ext>
              </a:extLst>
            </p:cNvPr>
            <p:cNvSpPr/>
            <p:nvPr/>
          </p:nvSpPr>
          <p:spPr>
            <a:xfrm>
              <a:off x="1790906"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'elephants'</a:t>
              </a:r>
            </a:p>
          </p:txBody>
        </p:sp>
        <p:sp>
          <p:nvSpPr>
            <p:cNvPr id="42" name="Rectangle: Rounded Corners 41">
              <a:extLst>
                <a:ext uri="{FF2B5EF4-FFF2-40B4-BE49-F238E27FC236}">
                  <a16:creationId xmlns:a16="http://schemas.microsoft.com/office/drawing/2014/main" id="{EAD7AE7F-7868-4FC3-93E3-C171A27366B3}"/>
                </a:ext>
              </a:extLst>
            </p:cNvPr>
            <p:cNvSpPr/>
            <p:nvPr/>
          </p:nvSpPr>
          <p:spPr>
            <a:xfrm>
              <a:off x="8114172" y="3140968"/>
              <a:ext cx="752764"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'also</a:t>
              </a:r>
              <a:r>
                <a:rPr lang="en-GB" dirty="0">
                  <a:solidFill>
                    <a:srgbClr val="7030A0"/>
                  </a:solidFill>
                </a:rPr>
                <a:t>'</a:t>
              </a:r>
            </a:p>
          </p:txBody>
        </p:sp>
        <p:sp>
          <p:nvSpPr>
            <p:cNvPr id="43" name="Rectangle: Rounded Corners 42">
              <a:extLst>
                <a:ext uri="{FF2B5EF4-FFF2-40B4-BE49-F238E27FC236}">
                  <a16:creationId xmlns:a16="http://schemas.microsoft.com/office/drawing/2014/main" id="{0FA7E5DB-0C43-4E90-9EDF-73CDBB758986}"/>
                </a:ext>
              </a:extLst>
            </p:cNvPr>
            <p:cNvSpPr/>
            <p:nvPr/>
          </p:nvSpPr>
          <p:spPr>
            <a:xfrm>
              <a:off x="7384888" y="3140968"/>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030A0"/>
                  </a:solidFill>
                </a:rPr>
                <a:t>'is'</a:t>
              </a:r>
            </a:p>
          </p:txBody>
        </p:sp>
        <p:sp>
          <p:nvSpPr>
            <p:cNvPr id="44" name="Rectangle: Rounded Corners 43">
              <a:extLst>
                <a:ext uri="{FF2B5EF4-FFF2-40B4-BE49-F238E27FC236}">
                  <a16:creationId xmlns:a16="http://schemas.microsoft.com/office/drawing/2014/main" id="{A33DDF17-BA39-469B-A9CA-58C40B81D952}"/>
                </a:ext>
              </a:extLst>
            </p:cNvPr>
            <p:cNvSpPr/>
            <p:nvPr/>
          </p:nvSpPr>
          <p:spPr>
            <a:xfrm>
              <a:off x="5120836" y="3140968"/>
              <a:ext cx="889000" cy="4572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'dogs'</a:t>
              </a:r>
            </a:p>
          </p:txBody>
        </p:sp>
        <p:sp>
          <p:nvSpPr>
            <p:cNvPr id="45" name="Rectangle: Rounded Corners 44">
              <a:extLst>
                <a:ext uri="{FF2B5EF4-FFF2-40B4-BE49-F238E27FC236}">
                  <a16:creationId xmlns:a16="http://schemas.microsoft.com/office/drawing/2014/main" id="{82FDF5F7-9A06-4D3D-A30D-D7D7E0193A8D}"/>
                </a:ext>
              </a:extLst>
            </p:cNvPr>
            <p:cNvSpPr/>
            <p:nvPr/>
          </p:nvSpPr>
          <p:spPr>
            <a:xfrm>
              <a:off x="4251852" y="3140968"/>
              <a:ext cx="812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'and'</a:t>
              </a:r>
            </a:p>
          </p:txBody>
        </p:sp>
        <p:sp>
          <p:nvSpPr>
            <p:cNvPr id="46" name="Rectangle: Rounded Corners 45">
              <a:extLst>
                <a:ext uri="{FF2B5EF4-FFF2-40B4-BE49-F238E27FC236}">
                  <a16:creationId xmlns:a16="http://schemas.microsoft.com/office/drawing/2014/main" id="{A489201E-B0E9-410B-99C0-6D95F5B1BC5D}"/>
                </a:ext>
              </a:extLst>
            </p:cNvPr>
            <p:cNvSpPr/>
            <p:nvPr/>
          </p:nvSpPr>
          <p:spPr>
            <a:xfrm>
              <a:off x="3420968" y="3140968"/>
              <a:ext cx="774700" cy="4826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'cats'</a:t>
              </a:r>
            </a:p>
          </p:txBody>
        </p:sp>
        <p:sp>
          <p:nvSpPr>
            <p:cNvPr id="47" name="Rectangle: Rounded Corners 46">
              <a:extLst>
                <a:ext uri="{FF2B5EF4-FFF2-40B4-BE49-F238E27FC236}">
                  <a16:creationId xmlns:a16="http://schemas.microsoft.com/office/drawing/2014/main" id="{5BC15D2A-07C2-4543-AF6D-9AD61A297896}"/>
                </a:ext>
              </a:extLst>
            </p:cNvPr>
            <p:cNvSpPr/>
            <p:nvPr/>
          </p:nvSpPr>
          <p:spPr>
            <a:xfrm>
              <a:off x="2297984"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48" name="Rectangle: Rounded Corners 47">
              <a:extLst>
                <a:ext uri="{FF2B5EF4-FFF2-40B4-BE49-F238E27FC236}">
                  <a16:creationId xmlns:a16="http://schemas.microsoft.com/office/drawing/2014/main" id="{D094292F-5B55-467F-9ADF-152EA5D502F9}"/>
                </a:ext>
              </a:extLst>
            </p:cNvPr>
            <p:cNvSpPr/>
            <p:nvPr/>
          </p:nvSpPr>
          <p:spPr>
            <a:xfrm>
              <a:off x="1487488" y="3140968"/>
              <a:ext cx="754312"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"'s"</a:t>
              </a:r>
            </a:p>
          </p:txBody>
        </p:sp>
        <p:sp>
          <p:nvSpPr>
            <p:cNvPr id="49" name="Rectangle: Rounded Corners 48">
              <a:extLst>
                <a:ext uri="{FF2B5EF4-FFF2-40B4-BE49-F238E27FC236}">
                  <a16:creationId xmlns:a16="http://schemas.microsoft.com/office/drawing/2014/main" id="{4E96A8B9-0C3A-48DB-95AD-F6677A647739}"/>
                </a:ext>
              </a:extLst>
            </p:cNvPr>
            <p:cNvSpPr/>
            <p:nvPr/>
          </p:nvSpPr>
          <p:spPr>
            <a:xfrm>
              <a:off x="758204" y="3140968"/>
              <a:ext cx="729284"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'It'</a:t>
              </a:r>
            </a:p>
          </p:txBody>
        </p:sp>
        <p:sp>
          <p:nvSpPr>
            <p:cNvPr id="50" name="Rectangle: Rounded Corners 49">
              <a:extLst>
                <a:ext uri="{FF2B5EF4-FFF2-40B4-BE49-F238E27FC236}">
                  <a16:creationId xmlns:a16="http://schemas.microsoft.com/office/drawing/2014/main" id="{601805A9-34B1-4331-90CA-21234FAF81BC}"/>
                </a:ext>
              </a:extLst>
            </p:cNvPr>
            <p:cNvSpPr/>
            <p:nvPr/>
          </p:nvSpPr>
          <p:spPr>
            <a:xfrm>
              <a:off x="8923116" y="3140968"/>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'raining'</a:t>
              </a:r>
            </a:p>
          </p:txBody>
        </p:sp>
        <p:sp>
          <p:nvSpPr>
            <p:cNvPr id="51" name="Rectangle: Rounded Corners 50">
              <a:extLst>
                <a:ext uri="{FF2B5EF4-FFF2-40B4-BE49-F238E27FC236}">
                  <a16:creationId xmlns:a16="http://schemas.microsoft.com/office/drawing/2014/main" id="{69412869-4067-41C3-9AB3-16D2F2232449}"/>
                </a:ext>
              </a:extLst>
            </p:cNvPr>
            <p:cNvSpPr/>
            <p:nvPr/>
          </p:nvSpPr>
          <p:spPr>
            <a:xfrm>
              <a:off x="3857208" y="3869804"/>
              <a:ext cx="10668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'which'</a:t>
              </a:r>
            </a:p>
          </p:txBody>
        </p:sp>
        <p:sp>
          <p:nvSpPr>
            <p:cNvPr id="52" name="Rectangle: Rounded Corners 51">
              <a:extLst>
                <a:ext uri="{FF2B5EF4-FFF2-40B4-BE49-F238E27FC236}">
                  <a16:creationId xmlns:a16="http://schemas.microsoft.com/office/drawing/2014/main" id="{1D4FA18C-47C4-49D4-BFD2-E55E91DDBF95}"/>
                </a:ext>
              </a:extLst>
            </p:cNvPr>
            <p:cNvSpPr/>
            <p:nvPr/>
          </p:nvSpPr>
          <p:spPr>
            <a:xfrm>
              <a:off x="4972909"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'is</a:t>
              </a:r>
              <a:r>
                <a:rPr lang="en-GB" dirty="0">
                  <a:solidFill>
                    <a:srgbClr val="7030A0"/>
                  </a:solidFill>
                </a:rPr>
                <a:t>'</a:t>
              </a:r>
            </a:p>
          </p:txBody>
        </p:sp>
        <p:sp>
          <p:nvSpPr>
            <p:cNvPr id="53" name="Rectangle: Rounded Corners 52">
              <a:extLst>
                <a:ext uri="{FF2B5EF4-FFF2-40B4-BE49-F238E27FC236}">
                  <a16:creationId xmlns:a16="http://schemas.microsoft.com/office/drawing/2014/main" id="{BD42943A-612C-43AD-8E4E-4C9FC70BF51F}"/>
                </a:ext>
              </a:extLst>
            </p:cNvPr>
            <p:cNvSpPr/>
            <p:nvPr/>
          </p:nvSpPr>
          <p:spPr>
            <a:xfrm>
              <a:off x="5694910"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'becoming'</a:t>
              </a:r>
            </a:p>
          </p:txBody>
        </p:sp>
        <p:sp>
          <p:nvSpPr>
            <p:cNvPr id="54" name="Rectangle: Rounded Corners 53">
              <a:extLst>
                <a:ext uri="{FF2B5EF4-FFF2-40B4-BE49-F238E27FC236}">
                  <a16:creationId xmlns:a16="http://schemas.microsoft.com/office/drawing/2014/main" id="{3F82B564-E5E7-4EEC-A0DF-BE46A4F46FB5}"/>
                </a:ext>
              </a:extLst>
            </p:cNvPr>
            <p:cNvSpPr/>
            <p:nvPr/>
          </p:nvSpPr>
          <p:spPr>
            <a:xfrm>
              <a:off x="7242411" y="3861045"/>
              <a:ext cx="6731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a:t>
              </a:r>
            </a:p>
          </p:txBody>
        </p:sp>
        <p:sp>
          <p:nvSpPr>
            <p:cNvPr id="55" name="Rectangle: Rounded Corners 54">
              <a:extLst>
                <a:ext uri="{FF2B5EF4-FFF2-40B4-BE49-F238E27FC236}">
                  <a16:creationId xmlns:a16="http://schemas.microsoft.com/office/drawing/2014/main" id="{E0D15087-90F3-425E-A109-A9C285EB0497}"/>
                </a:ext>
              </a:extLst>
            </p:cNvPr>
            <p:cNvSpPr/>
            <p:nvPr/>
          </p:nvSpPr>
          <p:spPr>
            <a:xfrm>
              <a:off x="7964412" y="3861045"/>
              <a:ext cx="1498600" cy="4699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'problem'</a:t>
              </a:r>
            </a:p>
          </p:txBody>
        </p:sp>
        <p:sp>
          <p:nvSpPr>
            <p:cNvPr id="56" name="Rectangle: Rounded Corners 55">
              <a:extLst>
                <a:ext uri="{FF2B5EF4-FFF2-40B4-BE49-F238E27FC236}">
                  <a16:creationId xmlns:a16="http://schemas.microsoft.com/office/drawing/2014/main" id="{80216CEB-B48C-4AAA-8892-73FFEA4A9EA6}"/>
                </a:ext>
              </a:extLst>
            </p:cNvPr>
            <p:cNvSpPr/>
            <p:nvPr/>
          </p:nvSpPr>
          <p:spPr>
            <a:xfrm>
              <a:off x="9511916" y="3861045"/>
              <a:ext cx="533400" cy="495300"/>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a:t>
              </a:r>
            </a:p>
          </p:txBody>
        </p:sp>
      </p:grpSp>
    </p:spTree>
    <p:extLst>
      <p:ext uri="{BB962C8B-B14F-4D97-AF65-F5344CB8AC3E}">
        <p14:creationId xmlns:p14="http://schemas.microsoft.com/office/powerpoint/2010/main" val="280021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Analysis – advanced word frequency</a:t>
            </a:r>
            <a:endParaRPr lang="en-GB" sz="2700" dirty="0">
              <a:cs typeface="Arial"/>
            </a:endParaRPr>
          </a:p>
        </p:txBody>
      </p:sp>
      <p:sp>
        <p:nvSpPr>
          <p:cNvPr id="3" name="Text Placeholder 2">
            <a:extLst>
              <a:ext uri="{FF2B5EF4-FFF2-40B4-BE49-F238E27FC236}">
                <a16:creationId xmlns:a16="http://schemas.microsoft.com/office/drawing/2014/main" id="{77BA2A0C-57ED-F1B1-F721-7DEAF036450A}"/>
              </a:ext>
            </a:extLst>
          </p:cNvPr>
          <p:cNvSpPr>
            <a:spLocks noGrp="1"/>
          </p:cNvSpPr>
          <p:nvPr>
            <p:ph type="body" sz="quarter" idx="13"/>
          </p:nvPr>
        </p:nvSpPr>
        <p:spPr/>
        <p:txBody>
          <a:bodyPr/>
          <a:lstStyle/>
          <a:p>
            <a:endParaRPr lang="en-GB"/>
          </a:p>
        </p:txBody>
      </p:sp>
      <p:sp>
        <p:nvSpPr>
          <p:cNvPr id="26" name="Rectangle: Rounded Corners 25" descr="A visual representation of the entire text of 'Emma' by Jane Austen, available through nltk.corpus.gutenberg functions. ">
            <a:extLst>
              <a:ext uri="{FF2B5EF4-FFF2-40B4-BE49-F238E27FC236}">
                <a16:creationId xmlns:a16="http://schemas.microsoft.com/office/drawing/2014/main" id="{2EA4F442-9D93-46B8-8A68-9B06818648F3}"/>
              </a:ext>
            </a:extLst>
          </p:cNvPr>
          <p:cNvSpPr/>
          <p:nvPr/>
        </p:nvSpPr>
        <p:spPr>
          <a:xfrm>
            <a:off x="623392" y="1277518"/>
            <a:ext cx="10684768" cy="1213413"/>
          </a:xfrm>
          <a:prstGeom prst="roundRect">
            <a:avLst/>
          </a:prstGeom>
          <a:solidFill>
            <a:schemeClr val="accent4">
              <a:lumMod val="20000"/>
              <a:lumOff val="8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4">
                    <a:lumMod val="50000"/>
                  </a:schemeClr>
                </a:solidFill>
                <a:ea typeface="+mn-lt"/>
                <a:cs typeface="+mn-lt"/>
              </a:rPr>
              <a:t>The entire text of ‘Emma’ by Jane Austen </a:t>
            </a:r>
          </a:p>
          <a:p>
            <a:pPr algn="ctr"/>
            <a:r>
              <a:rPr lang="en-GB" sz="2000" dirty="0">
                <a:solidFill>
                  <a:schemeClr val="accent4">
                    <a:lumMod val="50000"/>
                  </a:schemeClr>
                </a:solidFill>
                <a:ea typeface="+mn-lt"/>
                <a:cs typeface="+mn-lt"/>
              </a:rPr>
              <a:t>(available through </a:t>
            </a:r>
            <a:r>
              <a:rPr lang="en-GB" sz="2000" dirty="0" err="1">
                <a:solidFill>
                  <a:schemeClr val="accent4">
                    <a:lumMod val="50000"/>
                  </a:schemeClr>
                </a:solidFill>
                <a:ea typeface="+mn-lt"/>
                <a:cs typeface="+mn-lt"/>
              </a:rPr>
              <a:t>nltk.corpus.gutenberg</a:t>
            </a:r>
            <a:r>
              <a:rPr lang="en-GB" sz="2000" dirty="0">
                <a:solidFill>
                  <a:schemeClr val="accent4">
                    <a:lumMod val="50000"/>
                  </a:schemeClr>
                </a:solidFill>
                <a:ea typeface="+mn-lt"/>
                <a:cs typeface="+mn-lt"/>
              </a:rPr>
              <a:t> functions)</a:t>
            </a:r>
            <a:endParaRPr lang="en-GB" sz="2000" dirty="0">
              <a:solidFill>
                <a:schemeClr val="accent4">
                  <a:lumMod val="50000"/>
                </a:schemeClr>
              </a:solidFill>
            </a:endParaRPr>
          </a:p>
        </p:txBody>
      </p:sp>
      <p:grpSp>
        <p:nvGrpSpPr>
          <p:cNvPr id="27" name="Group 26" descr="A visual representation of the same processing pipeline. ">
            <a:extLst>
              <a:ext uri="{FF2B5EF4-FFF2-40B4-BE49-F238E27FC236}">
                <a16:creationId xmlns:a16="http://schemas.microsoft.com/office/drawing/2014/main" id="{FF199E80-7B44-401C-8B4B-DBB779209B41}"/>
              </a:ext>
              <a:ext uri="{C183D7F6-B498-43B3-948B-1728B52AA6E4}">
                <adec:decorative xmlns:adec="http://schemas.microsoft.com/office/drawing/2017/decorative" val="0"/>
              </a:ext>
            </a:extLst>
          </p:cNvPr>
          <p:cNvGrpSpPr/>
          <p:nvPr/>
        </p:nvGrpSpPr>
        <p:grpSpPr>
          <a:xfrm>
            <a:off x="235071" y="2708920"/>
            <a:ext cx="11837593" cy="1497067"/>
            <a:chOff x="91751" y="3594797"/>
            <a:chExt cx="11117513" cy="1213815"/>
          </a:xfrm>
        </p:grpSpPr>
        <p:grpSp>
          <p:nvGrpSpPr>
            <p:cNvPr id="28" name="Group 27">
              <a:extLst>
                <a:ext uri="{FF2B5EF4-FFF2-40B4-BE49-F238E27FC236}">
                  <a16:creationId xmlns:a16="http://schemas.microsoft.com/office/drawing/2014/main" id="{8EBA570B-0901-43B3-8112-66B1B6BD6E17}"/>
                </a:ext>
              </a:extLst>
            </p:cNvPr>
            <p:cNvGrpSpPr/>
            <p:nvPr/>
          </p:nvGrpSpPr>
          <p:grpSpPr>
            <a:xfrm>
              <a:off x="91751" y="3594797"/>
              <a:ext cx="11117513" cy="1213815"/>
              <a:chOff x="116179" y="3606259"/>
              <a:chExt cx="11093449" cy="1202354"/>
            </a:xfrm>
          </p:grpSpPr>
          <p:sp>
            <p:nvSpPr>
              <p:cNvPr id="31" name="Rectangle: Rounded Corners 30">
                <a:extLst>
                  <a:ext uri="{FF2B5EF4-FFF2-40B4-BE49-F238E27FC236}">
                    <a16:creationId xmlns:a16="http://schemas.microsoft.com/office/drawing/2014/main" id="{4C8DE472-22CC-43CA-8AD6-B1599234AAD5}"/>
                  </a:ext>
                </a:extLst>
              </p:cNvPr>
              <p:cNvSpPr/>
              <p:nvPr/>
            </p:nvSpPr>
            <p:spPr>
              <a:xfrm>
                <a:off x="116179" y="3606259"/>
                <a:ext cx="11093449" cy="1202354"/>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accent4">
                        <a:lumMod val="50000"/>
                      </a:schemeClr>
                    </a:solidFill>
                  </a:rPr>
                  <a:t>Pipeline</a:t>
                </a:r>
              </a:p>
              <a:p>
                <a:endParaRPr lang="en-GB" sz="2000" dirty="0">
                  <a:solidFill>
                    <a:schemeClr val="accent4">
                      <a:lumMod val="50000"/>
                    </a:schemeClr>
                  </a:solidFill>
                </a:endParaRPr>
              </a:p>
              <a:p>
                <a:endParaRPr lang="en-GB" sz="2000" dirty="0">
                  <a:solidFill>
                    <a:schemeClr val="accent4">
                      <a:lumMod val="50000"/>
                    </a:schemeClr>
                  </a:solidFill>
                </a:endParaRPr>
              </a:p>
              <a:p>
                <a:endParaRPr lang="en-GB" sz="2000" dirty="0">
                  <a:solidFill>
                    <a:schemeClr val="accent4">
                      <a:lumMod val="50000"/>
                    </a:schemeClr>
                  </a:solidFill>
                </a:endParaRPr>
              </a:p>
            </p:txBody>
          </p:sp>
          <p:sp>
            <p:nvSpPr>
              <p:cNvPr id="32" name="Rectangle: Rounded Corners 31">
                <a:extLst>
                  <a:ext uri="{FF2B5EF4-FFF2-40B4-BE49-F238E27FC236}">
                    <a16:creationId xmlns:a16="http://schemas.microsoft.com/office/drawing/2014/main" id="{BB146607-E225-4B99-989D-B918623D27A8}"/>
                  </a:ext>
                </a:extLst>
              </p:cNvPr>
              <p:cNvSpPr/>
              <p:nvPr/>
            </p:nvSpPr>
            <p:spPr>
              <a:xfrm>
                <a:off x="263352" y="3933056"/>
                <a:ext cx="1872208"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Word tokens</a:t>
                </a:r>
              </a:p>
            </p:txBody>
          </p:sp>
          <p:sp>
            <p:nvSpPr>
              <p:cNvPr id="33" name="Rectangle: Rounded Corners 32">
                <a:extLst>
                  <a:ext uri="{FF2B5EF4-FFF2-40B4-BE49-F238E27FC236}">
                    <a16:creationId xmlns:a16="http://schemas.microsoft.com/office/drawing/2014/main" id="{3B46C2CF-4A25-4F54-A676-237AC470CEFF}"/>
                  </a:ext>
                </a:extLst>
              </p:cNvPr>
              <p:cNvSpPr/>
              <p:nvPr/>
            </p:nvSpPr>
            <p:spPr>
              <a:xfrm>
                <a:off x="10204394" y="3925747"/>
                <a:ext cx="882627"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Count</a:t>
                </a:r>
              </a:p>
            </p:txBody>
          </p:sp>
          <p:sp>
            <p:nvSpPr>
              <p:cNvPr id="34" name="Arrow: Right 33">
                <a:extLst>
                  <a:ext uri="{FF2B5EF4-FFF2-40B4-BE49-F238E27FC236}">
                    <a16:creationId xmlns:a16="http://schemas.microsoft.com/office/drawing/2014/main" id="{DAD23790-64DB-421E-93BF-EE5569B25897}"/>
                  </a:ext>
                </a:extLst>
              </p:cNvPr>
              <p:cNvSpPr/>
              <p:nvPr/>
            </p:nvSpPr>
            <p:spPr>
              <a:xfrm>
                <a:off x="2207568"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Right 34">
                <a:extLst>
                  <a:ext uri="{FF2B5EF4-FFF2-40B4-BE49-F238E27FC236}">
                    <a16:creationId xmlns:a16="http://schemas.microsoft.com/office/drawing/2014/main" id="{95F378FC-9ADB-4401-994F-32EE7C72AA72}"/>
                  </a:ext>
                </a:extLst>
              </p:cNvPr>
              <p:cNvSpPr/>
              <p:nvPr/>
            </p:nvSpPr>
            <p:spPr>
              <a:xfrm>
                <a:off x="7400217"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Right 35">
                <a:extLst>
                  <a:ext uri="{FF2B5EF4-FFF2-40B4-BE49-F238E27FC236}">
                    <a16:creationId xmlns:a16="http://schemas.microsoft.com/office/drawing/2014/main" id="{EA7C2364-355D-437D-A288-C4A7E1368381}"/>
                  </a:ext>
                </a:extLst>
              </p:cNvPr>
              <p:cNvSpPr/>
              <p:nvPr/>
            </p:nvSpPr>
            <p:spPr>
              <a:xfrm>
                <a:off x="9485177" y="3789040"/>
                <a:ext cx="576064" cy="92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 name="Rectangle: Rounded Corners 28">
              <a:extLst>
                <a:ext uri="{FF2B5EF4-FFF2-40B4-BE49-F238E27FC236}">
                  <a16:creationId xmlns:a16="http://schemas.microsoft.com/office/drawing/2014/main" id="{50B25569-38B0-4B74-9C12-387696DAC24B}"/>
                </a:ext>
              </a:extLst>
            </p:cNvPr>
            <p:cNvSpPr/>
            <p:nvPr/>
          </p:nvSpPr>
          <p:spPr>
            <a:xfrm>
              <a:off x="2855639" y="3933056"/>
              <a:ext cx="4444618"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Remove uppercase, punctuation, stop words, empty strings</a:t>
              </a:r>
            </a:p>
          </p:txBody>
        </p:sp>
        <p:sp>
          <p:nvSpPr>
            <p:cNvPr id="30" name="Rectangle: Rounded Corners 29">
              <a:extLst>
                <a:ext uri="{FF2B5EF4-FFF2-40B4-BE49-F238E27FC236}">
                  <a16:creationId xmlns:a16="http://schemas.microsoft.com/office/drawing/2014/main" id="{418593C3-13D7-47CC-9777-EF45614A8E36}"/>
                </a:ext>
              </a:extLst>
            </p:cNvPr>
            <p:cNvSpPr/>
            <p:nvPr/>
          </p:nvSpPr>
          <p:spPr>
            <a:xfrm>
              <a:off x="8058247" y="3942552"/>
              <a:ext cx="1350817" cy="648072"/>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5">
                      <a:lumMod val="50000"/>
                    </a:schemeClr>
                  </a:solidFill>
                </a:rPr>
                <a:t>Stemming</a:t>
              </a:r>
            </a:p>
          </p:txBody>
        </p:sp>
      </p:grpSp>
      <p:sp>
        <p:nvSpPr>
          <p:cNvPr id="2" name="Rectangle 1">
            <a:extLst>
              <a:ext uri="{FF2B5EF4-FFF2-40B4-BE49-F238E27FC236}">
                <a16:creationId xmlns:a16="http://schemas.microsoft.com/office/drawing/2014/main" id="{11D65850-F738-430C-BF36-47E57DA07874}"/>
              </a:ext>
            </a:extLst>
          </p:cNvPr>
          <p:cNvSpPr/>
          <p:nvPr/>
        </p:nvSpPr>
        <p:spPr>
          <a:xfrm>
            <a:off x="551383" y="4205987"/>
            <a:ext cx="10678327" cy="1754326"/>
          </a:xfrm>
          <a:prstGeom prst="rect">
            <a:avLst/>
          </a:prstGeom>
        </p:spPr>
        <p:txBody>
          <a:bodyPr wrap="square">
            <a:spAutoFit/>
          </a:bodyPr>
          <a:lstStyle/>
          <a:p>
            <a:r>
              <a:rPr lang="en-GB" dirty="0">
                <a:latin typeface="Arial" panose="020B0604020202020204" pitchFamily="34" charset="0"/>
                <a:ea typeface="+mn-lt"/>
                <a:cs typeface="Arial" panose="020B0604020202020204" pitchFamily="34" charset="0"/>
              </a:rPr>
              <a:t>10 most common words =</a:t>
            </a:r>
          </a:p>
          <a:p>
            <a:r>
              <a:rPr lang="en-GB" dirty="0">
                <a:latin typeface="Arial" panose="020B0604020202020204" pitchFamily="34" charset="0"/>
                <a:ea typeface="+mn-lt"/>
                <a:cs typeface="Arial" panose="020B0604020202020204" pitchFamily="34" charset="0"/>
              </a:rPr>
              <a:t>{'</a:t>
            </a:r>
            <a:r>
              <a:rPr lang="en-GB" dirty="0" err="1">
                <a:latin typeface="Arial" panose="020B0604020202020204" pitchFamily="34" charset="0"/>
                <a:ea typeface="+mn-lt"/>
                <a:cs typeface="Arial" panose="020B0604020202020204" pitchFamily="34" charset="0"/>
              </a:rPr>
              <a:t>mr</a:t>
            </a:r>
            <a:r>
              <a:rPr lang="en-GB" dirty="0">
                <a:latin typeface="Arial" panose="020B0604020202020204" pitchFamily="34" charset="0"/>
                <a:ea typeface="+mn-lt"/>
                <a:cs typeface="Arial" panose="020B0604020202020204" pitchFamily="34" charset="0"/>
              </a:rPr>
              <a:t>', 1855, '</a:t>
            </a:r>
            <a:r>
              <a:rPr lang="en-GB" dirty="0" err="1">
                <a:latin typeface="Arial" panose="020B0604020202020204" pitchFamily="34" charset="0"/>
                <a:ea typeface="+mn-lt"/>
                <a:cs typeface="Arial" panose="020B0604020202020204" pitchFamily="34" charset="0"/>
              </a:rPr>
              <a:t>emma</a:t>
            </a:r>
            <a:r>
              <a:rPr lang="en-GB" dirty="0">
                <a:latin typeface="Arial" panose="020B0604020202020204" pitchFamily="34" charset="0"/>
                <a:ea typeface="+mn-lt"/>
                <a:cs typeface="Arial" panose="020B0604020202020204" pitchFamily="34" charset="0"/>
              </a:rPr>
              <a:t>', 865, 'could', 837, 'would', 821, 'miss', 614, 'must', 571, '</a:t>
            </a:r>
            <a:r>
              <a:rPr lang="en-GB" dirty="0" err="1">
                <a:latin typeface="Arial" panose="020B0604020202020204" pitchFamily="34" charset="0"/>
                <a:ea typeface="+mn-lt"/>
                <a:cs typeface="Arial" panose="020B0604020202020204" pitchFamily="34" charset="0"/>
              </a:rPr>
              <a:t>harriet</a:t>
            </a:r>
            <a:r>
              <a:rPr lang="en-GB" dirty="0">
                <a:latin typeface="Arial" panose="020B0604020202020204" pitchFamily="34" charset="0"/>
                <a:ea typeface="+mn-lt"/>
                <a:cs typeface="Arial" panose="020B0604020202020204" pitchFamily="34" charset="0"/>
              </a:rPr>
              <a:t>', 506, 'much', 486, 'said', 484, 'think', 467}</a:t>
            </a:r>
          </a:p>
          <a:p>
            <a:endParaRPr lang="en-GB" dirty="0">
              <a:latin typeface="Arial" panose="020B0604020202020204" pitchFamily="34" charset="0"/>
              <a:ea typeface="+mn-lt"/>
              <a:cs typeface="Arial" panose="020B0604020202020204" pitchFamily="34" charset="0"/>
            </a:endParaRPr>
          </a:p>
          <a:p>
            <a:r>
              <a:rPr lang="en-GB" dirty="0">
                <a:latin typeface="Arial" panose="020B0604020202020204" pitchFamily="34" charset="0"/>
                <a:ea typeface="+mn-lt"/>
                <a:cs typeface="Arial" panose="020B0604020202020204" pitchFamily="34" charset="0"/>
              </a:rPr>
              <a:t>Count of the word ‘common’ = 142</a:t>
            </a:r>
          </a:p>
          <a:p>
            <a:endParaRPr lang="en-GB" dirty="0">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16291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Analysis – Word similarity</a:t>
            </a:r>
            <a:endParaRPr lang="en-US" dirty="0"/>
          </a:p>
        </p:txBody>
      </p:sp>
      <p:sp>
        <p:nvSpPr>
          <p:cNvPr id="4" name="TextBox 3"/>
          <p:cNvSpPr txBox="1"/>
          <p:nvPr/>
        </p:nvSpPr>
        <p:spPr>
          <a:xfrm>
            <a:off x="565076" y="1324124"/>
            <a:ext cx="10693300" cy="3170099"/>
          </a:xfrm>
          <a:prstGeom prst="rect">
            <a:avLst/>
          </a:prstGeom>
          <a:noFill/>
        </p:spPr>
        <p:txBody>
          <a:bodyPr wrap="square" rtlCol="0" anchor="t">
            <a:spAutoFit/>
          </a:bodyPr>
          <a:lstStyle/>
          <a:p>
            <a:r>
              <a:rPr lang="en-GB" sz="2000" dirty="0">
                <a:latin typeface="Arial"/>
                <a:cs typeface="Arial"/>
              </a:rPr>
              <a:t>Uses concepts of 'word vectors’ (built into packages like </a:t>
            </a:r>
            <a:r>
              <a:rPr lang="en-GB" sz="2000" dirty="0" err="1">
                <a:latin typeface="Arial"/>
                <a:cs typeface="Arial"/>
              </a:rPr>
              <a:t>spaCy</a:t>
            </a:r>
            <a:r>
              <a:rPr lang="en-GB" sz="2000" dirty="0">
                <a:latin typeface="Arial"/>
                <a:cs typeface="Arial"/>
              </a:rPr>
              <a:t>)</a:t>
            </a:r>
          </a:p>
          <a:p>
            <a:endParaRPr lang="en-GB" sz="2000" dirty="0">
              <a:latin typeface="Arial"/>
              <a:cs typeface="Arial"/>
            </a:endParaRPr>
          </a:p>
          <a:p>
            <a:r>
              <a:rPr lang="en-GB" sz="2000" dirty="0">
                <a:latin typeface="Arial"/>
                <a:cs typeface="Arial"/>
              </a:rPr>
              <a:t>Score included words on 300 dimensions derived from </a:t>
            </a:r>
          </a:p>
          <a:p>
            <a:pPr marL="342900" indent="-342900">
              <a:buFont typeface="Arial"/>
              <a:buChar char="•"/>
            </a:pPr>
            <a:r>
              <a:rPr lang="en-GB" sz="2000" dirty="0">
                <a:latin typeface="Arial"/>
                <a:cs typeface="Arial"/>
              </a:rPr>
              <a:t>How the word is used in large corpora of natural language</a:t>
            </a:r>
          </a:p>
          <a:p>
            <a:pPr marL="342900" indent="-342900">
              <a:buFont typeface="Arial"/>
              <a:buChar char="•"/>
            </a:pPr>
            <a:r>
              <a:rPr lang="en-GB" sz="2000" dirty="0">
                <a:latin typeface="Arial"/>
                <a:cs typeface="Arial"/>
              </a:rPr>
              <a:t>Part of speech, etc. </a:t>
            </a:r>
          </a:p>
          <a:p>
            <a:pPr marL="342900" indent="-342900">
              <a:buFont typeface="Arial"/>
              <a:buChar char="•"/>
            </a:pPr>
            <a:r>
              <a:rPr lang="en-GB" sz="2000" dirty="0">
                <a:latin typeface="Arial"/>
                <a:cs typeface="Arial"/>
              </a:rPr>
              <a:t>What words are typically found before or after</a:t>
            </a:r>
          </a:p>
          <a:p>
            <a:pPr marL="342900" indent="-342900">
              <a:buFont typeface="Arial"/>
              <a:buChar char="•"/>
            </a:pPr>
            <a:r>
              <a:rPr lang="en-GB" sz="2000" dirty="0">
                <a:latin typeface="Arial"/>
                <a:cs typeface="Arial"/>
              </a:rPr>
              <a:t>Etc.</a:t>
            </a:r>
          </a:p>
          <a:p>
            <a:endParaRPr lang="en-GB" sz="2000" dirty="0">
              <a:latin typeface="Arial"/>
              <a:cs typeface="Arial"/>
            </a:endParaRPr>
          </a:p>
          <a:p>
            <a:pPr>
              <a:buFont typeface="Arial"/>
            </a:pPr>
            <a:r>
              <a:rPr lang="en-GB" sz="2000" dirty="0">
                <a:latin typeface="Arial"/>
                <a:cs typeface="Arial"/>
              </a:rPr>
              <a:t>Word-to-Word similarity returns a score between 0 (no similarity) and 1 (identical). </a:t>
            </a:r>
            <a:r>
              <a:rPr lang="en-GB" sz="2000" dirty="0">
                <a:latin typeface="Consolas"/>
                <a:cs typeface="Arial"/>
              </a:rPr>
              <a:t>
</a:t>
            </a:r>
            <a:endParaRPr lang="en-GB" sz="2000" dirty="0">
              <a:latin typeface="Arial"/>
              <a:cs typeface="Arial"/>
            </a:endParaRPr>
          </a:p>
        </p:txBody>
      </p:sp>
    </p:spTree>
    <p:extLst>
      <p:ext uri="{BB962C8B-B14F-4D97-AF65-F5344CB8AC3E}">
        <p14:creationId xmlns:p14="http://schemas.microsoft.com/office/powerpoint/2010/main" val="349800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Analysis – Word similarity scores</a:t>
            </a:r>
            <a:endParaRPr lang="en-US" dirty="0"/>
          </a:p>
        </p:txBody>
      </p:sp>
      <p:sp>
        <p:nvSpPr>
          <p:cNvPr id="4" name="TextBox 3" descr="A set of three cartoons depicting a troll, an elf and a rabbit. "/>
          <p:cNvSpPr txBox="1"/>
          <p:nvPr/>
        </p:nvSpPr>
        <p:spPr>
          <a:xfrm>
            <a:off x="565076" y="1324124"/>
            <a:ext cx="10693300" cy="4093428"/>
          </a:xfrm>
          <a:prstGeom prst="rect">
            <a:avLst/>
          </a:prstGeom>
          <a:noFill/>
        </p:spPr>
        <p:txBody>
          <a:bodyPr wrap="square" rtlCol="0" anchor="t">
            <a:spAutoFit/>
          </a:bodyPr>
          <a:lstStyle/>
          <a:p>
            <a:pPr>
              <a:buFont typeface="Arial"/>
            </a:pPr>
            <a:endParaRPr lang="en-GB" sz="2000" dirty="0">
              <a:latin typeface="Arial"/>
              <a:cs typeface="Arial"/>
            </a:endParaRPr>
          </a:p>
          <a:p>
            <a:pPr>
              <a:buFont typeface="Arial"/>
            </a:pPr>
            <a:endParaRPr lang="en-GB" sz="2000" dirty="0">
              <a:latin typeface="Arial"/>
              <a:cs typeface="Arial"/>
            </a:endParaRPr>
          </a:p>
          <a:p>
            <a:pPr>
              <a:buFont typeface="Arial"/>
            </a:pPr>
            <a:endParaRPr lang="en-GB" sz="2000" dirty="0">
              <a:latin typeface="Arial"/>
              <a:cs typeface="Arial"/>
            </a:endParaRPr>
          </a:p>
          <a:p>
            <a:pPr>
              <a:buFont typeface="Arial"/>
            </a:pPr>
            <a:endParaRPr lang="en-GB" sz="2000" dirty="0">
              <a:latin typeface="Arial"/>
              <a:cs typeface="Arial"/>
            </a:endParaRPr>
          </a:p>
          <a:p>
            <a:pPr>
              <a:buFont typeface="Arial"/>
            </a:pPr>
            <a:endParaRPr lang="en-GB" sz="2000" dirty="0">
              <a:latin typeface="Arial"/>
              <a:cs typeface="Arial"/>
            </a:endParaRPr>
          </a:p>
          <a:p>
            <a:pPr>
              <a:buFont typeface="Arial"/>
            </a:pPr>
            <a:endParaRPr lang="en-GB" sz="2000" dirty="0">
              <a:latin typeface="Arial"/>
              <a:cs typeface="Arial"/>
            </a:endParaRPr>
          </a:p>
          <a:p>
            <a:pPr>
              <a:buFont typeface="Arial"/>
            </a:pPr>
            <a:endParaRPr lang="en-GB" sz="2000" dirty="0">
              <a:latin typeface="Arial"/>
              <a:cs typeface="Arial"/>
            </a:endParaRPr>
          </a:p>
          <a:p>
            <a:endParaRPr lang="en-GB" sz="2000" dirty="0">
              <a:latin typeface="Consolas"/>
              <a:cs typeface="Arial"/>
            </a:endParaRPr>
          </a:p>
          <a:p>
            <a:endParaRPr lang="en-GB" sz="2000" dirty="0">
              <a:latin typeface="Consolas"/>
              <a:cs typeface="Arial"/>
            </a:endParaRPr>
          </a:p>
          <a:p>
            <a:endParaRPr lang="en-GB" sz="2000" dirty="0">
              <a:latin typeface="Consolas"/>
              <a:cs typeface="Arial"/>
            </a:endParaRPr>
          </a:p>
          <a:p>
            <a:r>
              <a:rPr lang="en-GB" sz="2000" dirty="0">
                <a:latin typeface="Consolas"/>
                <a:cs typeface="Arial"/>
              </a:rPr>
              <a:t>
</a:t>
            </a:r>
          </a:p>
          <a:p>
            <a:endParaRPr lang="en-GB" sz="2000" dirty="0">
              <a:latin typeface="Arial"/>
              <a:cs typeface="Arial"/>
            </a:endParaRPr>
          </a:p>
        </p:txBody>
      </p:sp>
      <p:pic>
        <p:nvPicPr>
          <p:cNvPr id="6" name="Picture 5">
            <a:extLst>
              <a:ext uri="{FF2B5EF4-FFF2-40B4-BE49-F238E27FC236}">
                <a16:creationId xmlns:a16="http://schemas.microsoft.com/office/drawing/2014/main" id="{40577FF4-F93C-423F-88D5-AF41DAD642D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15480" y="1221904"/>
            <a:ext cx="2050917" cy="2034808"/>
          </a:xfrm>
          <a:prstGeom prst="rect">
            <a:avLst/>
          </a:prstGeom>
        </p:spPr>
      </p:pic>
      <p:pic>
        <p:nvPicPr>
          <p:cNvPr id="14" name="Picture 13">
            <a:extLst>
              <a:ext uri="{FF2B5EF4-FFF2-40B4-BE49-F238E27FC236}">
                <a16:creationId xmlns:a16="http://schemas.microsoft.com/office/drawing/2014/main" id="{26B30FDA-197C-4674-960B-2C3EC44D648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16801" y="1324124"/>
            <a:ext cx="1642192" cy="2391541"/>
          </a:xfrm>
          <a:prstGeom prst="rect">
            <a:avLst/>
          </a:prstGeom>
        </p:spPr>
      </p:pic>
      <p:pic>
        <p:nvPicPr>
          <p:cNvPr id="20" name="Picture 19">
            <a:extLst>
              <a:ext uri="{FF2B5EF4-FFF2-40B4-BE49-F238E27FC236}">
                <a16:creationId xmlns:a16="http://schemas.microsoft.com/office/drawing/2014/main" id="{77AF2945-747B-49C0-85BC-BDF03FB46D66}"/>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477607" y="1044867"/>
            <a:ext cx="3131037" cy="2504829"/>
          </a:xfrm>
          <a:prstGeom prst="rect">
            <a:avLst/>
          </a:prstGeom>
        </p:spPr>
      </p:pic>
      <p:graphicFrame>
        <p:nvGraphicFramePr>
          <p:cNvPr id="23" name="Table 23">
            <a:extLst>
              <a:ext uri="{FF2B5EF4-FFF2-40B4-BE49-F238E27FC236}">
                <a16:creationId xmlns:a16="http://schemas.microsoft.com/office/drawing/2014/main" id="{5DBEC307-42F2-4DA1-A5C9-AB8A7255EDAD}"/>
              </a:ext>
            </a:extLst>
          </p:cNvPr>
          <p:cNvGraphicFramePr>
            <a:graphicFrameLocks noGrp="1"/>
          </p:cNvGraphicFramePr>
          <p:nvPr>
            <p:extLst>
              <p:ext uri="{D42A27DB-BD31-4B8C-83A1-F6EECF244321}">
                <p14:modId xmlns:p14="http://schemas.microsoft.com/office/powerpoint/2010/main" val="3228981161"/>
              </p:ext>
            </p:extLst>
          </p:nvPr>
        </p:nvGraphicFramePr>
        <p:xfrm>
          <a:off x="1425638" y="4077072"/>
          <a:ext cx="8126746" cy="2072640"/>
        </p:xfrm>
        <a:graphic>
          <a:graphicData uri="http://schemas.openxmlformats.org/drawingml/2006/table">
            <a:tbl>
              <a:tblPr firstRow="1" bandRow="1"/>
              <a:tblGrid>
                <a:gridCol w="2048493">
                  <a:extLst>
                    <a:ext uri="{9D8B030D-6E8A-4147-A177-3AD203B41FA5}">
                      <a16:colId xmlns:a16="http://schemas.microsoft.com/office/drawing/2014/main" val="2336561524"/>
                    </a:ext>
                  </a:extLst>
                </a:gridCol>
                <a:gridCol w="2014879">
                  <a:extLst>
                    <a:ext uri="{9D8B030D-6E8A-4147-A177-3AD203B41FA5}">
                      <a16:colId xmlns:a16="http://schemas.microsoft.com/office/drawing/2014/main" val="1828243279"/>
                    </a:ext>
                  </a:extLst>
                </a:gridCol>
                <a:gridCol w="2031687">
                  <a:extLst>
                    <a:ext uri="{9D8B030D-6E8A-4147-A177-3AD203B41FA5}">
                      <a16:colId xmlns:a16="http://schemas.microsoft.com/office/drawing/2014/main" val="2301243478"/>
                    </a:ext>
                  </a:extLst>
                </a:gridCol>
                <a:gridCol w="2031687">
                  <a:extLst>
                    <a:ext uri="{9D8B030D-6E8A-4147-A177-3AD203B41FA5}">
                      <a16:colId xmlns:a16="http://schemas.microsoft.com/office/drawing/2014/main" val="1661258874"/>
                    </a:ext>
                  </a:extLst>
                </a:gridCol>
              </a:tblGrid>
              <a:tr h="370840">
                <a:tc>
                  <a:txBody>
                    <a:bodyPr/>
                    <a:lstStyle/>
                    <a:p>
                      <a:endParaRPr lang="en-GB" sz="2800" dirty="0"/>
                    </a:p>
                  </a:txBody>
                  <a:tcPr/>
                </a:tc>
                <a:tc>
                  <a:txBody>
                    <a:bodyPr/>
                    <a:lstStyle/>
                    <a:p>
                      <a:r>
                        <a:rPr lang="en-GB" sz="2800" dirty="0"/>
                        <a:t>TROLL</a:t>
                      </a:r>
                    </a:p>
                  </a:txBody>
                  <a:tcPr/>
                </a:tc>
                <a:tc>
                  <a:txBody>
                    <a:bodyPr/>
                    <a:lstStyle/>
                    <a:p>
                      <a:r>
                        <a:rPr lang="en-GB" sz="2800" dirty="0"/>
                        <a:t>ELF</a:t>
                      </a:r>
                    </a:p>
                  </a:txBody>
                  <a:tcPr/>
                </a:tc>
                <a:tc>
                  <a:txBody>
                    <a:bodyPr/>
                    <a:lstStyle/>
                    <a:p>
                      <a:r>
                        <a:rPr lang="en-GB" sz="2800" dirty="0"/>
                        <a:t>RABBIT</a:t>
                      </a:r>
                    </a:p>
                  </a:txBody>
                  <a:tcPr/>
                </a:tc>
                <a:extLst>
                  <a:ext uri="{0D108BD9-81ED-4DB2-BD59-A6C34878D82A}">
                    <a16:rowId xmlns:a16="http://schemas.microsoft.com/office/drawing/2014/main" val="2400540828"/>
                  </a:ext>
                </a:extLst>
              </a:tr>
              <a:tr h="370840">
                <a:tc>
                  <a:txBody>
                    <a:bodyPr/>
                    <a:lstStyle/>
                    <a:p>
                      <a:r>
                        <a:rPr lang="en-GB" sz="2800" dirty="0"/>
                        <a:t>TROLL</a:t>
                      </a:r>
                    </a:p>
                  </a:txBody>
                  <a:tcPr/>
                </a:tc>
                <a:tc>
                  <a:txBody>
                    <a:bodyPr/>
                    <a:lstStyle/>
                    <a:p>
                      <a:r>
                        <a:rPr lang="en-GB" sz="2800" dirty="0"/>
                        <a:t>1</a:t>
                      </a:r>
                    </a:p>
                  </a:txBody>
                  <a:tcPr/>
                </a:tc>
                <a:tc>
                  <a:txBody>
                    <a:bodyPr/>
                    <a:lstStyle/>
                    <a:p>
                      <a:r>
                        <a:rPr lang="en-GB" sz="2800" dirty="0"/>
                        <a:t>0.4</a:t>
                      </a:r>
                    </a:p>
                  </a:txBody>
                  <a:tcPr/>
                </a:tc>
                <a:tc>
                  <a:txBody>
                    <a:bodyPr/>
                    <a:lstStyle/>
                    <a:p>
                      <a:r>
                        <a:rPr lang="en-GB" sz="2800" dirty="0"/>
                        <a:t>0.29</a:t>
                      </a:r>
                    </a:p>
                  </a:txBody>
                  <a:tcPr/>
                </a:tc>
                <a:extLst>
                  <a:ext uri="{0D108BD9-81ED-4DB2-BD59-A6C34878D82A}">
                    <a16:rowId xmlns:a16="http://schemas.microsoft.com/office/drawing/2014/main" val="3149896024"/>
                  </a:ext>
                </a:extLst>
              </a:tr>
              <a:tr h="370840">
                <a:tc>
                  <a:txBody>
                    <a:bodyPr/>
                    <a:lstStyle/>
                    <a:p>
                      <a:r>
                        <a:rPr lang="en-GB" sz="2800" dirty="0"/>
                        <a:t>ELF</a:t>
                      </a:r>
                    </a:p>
                  </a:txBody>
                  <a:tcPr/>
                </a:tc>
                <a:tc>
                  <a:txBody>
                    <a:bodyPr/>
                    <a:lstStyle/>
                    <a:p>
                      <a:r>
                        <a:rPr lang="en-GB" sz="2800" dirty="0"/>
                        <a:t>0.4</a:t>
                      </a:r>
                    </a:p>
                  </a:txBody>
                  <a:tcPr/>
                </a:tc>
                <a:tc>
                  <a:txBody>
                    <a:bodyPr/>
                    <a:lstStyle/>
                    <a:p>
                      <a:r>
                        <a:rPr lang="en-GB" sz="2800" dirty="0"/>
                        <a:t>1</a:t>
                      </a:r>
                    </a:p>
                  </a:txBody>
                  <a:tcPr/>
                </a:tc>
                <a:tc>
                  <a:txBody>
                    <a:bodyPr/>
                    <a:lstStyle/>
                    <a:p>
                      <a:r>
                        <a:rPr lang="en-GB" sz="2800" dirty="0"/>
                        <a:t>0.34</a:t>
                      </a:r>
                    </a:p>
                  </a:txBody>
                  <a:tcPr/>
                </a:tc>
                <a:extLst>
                  <a:ext uri="{0D108BD9-81ED-4DB2-BD59-A6C34878D82A}">
                    <a16:rowId xmlns:a16="http://schemas.microsoft.com/office/drawing/2014/main" val="2461005922"/>
                  </a:ext>
                </a:extLst>
              </a:tr>
              <a:tr h="370840">
                <a:tc>
                  <a:txBody>
                    <a:bodyPr/>
                    <a:lstStyle/>
                    <a:p>
                      <a:r>
                        <a:rPr lang="en-GB" sz="2800" dirty="0"/>
                        <a:t>RABBIT</a:t>
                      </a:r>
                    </a:p>
                  </a:txBody>
                  <a:tcPr/>
                </a:tc>
                <a:tc>
                  <a:txBody>
                    <a:bodyPr/>
                    <a:lstStyle/>
                    <a:p>
                      <a:r>
                        <a:rPr lang="en-GB" sz="2800" dirty="0"/>
                        <a:t>0.29</a:t>
                      </a:r>
                    </a:p>
                  </a:txBody>
                  <a:tcPr/>
                </a:tc>
                <a:tc>
                  <a:txBody>
                    <a:bodyPr/>
                    <a:lstStyle/>
                    <a:p>
                      <a:r>
                        <a:rPr lang="en-GB" sz="2800" dirty="0"/>
                        <a:t>0.34</a:t>
                      </a:r>
                    </a:p>
                  </a:txBody>
                  <a:tcPr/>
                </a:tc>
                <a:tc>
                  <a:txBody>
                    <a:bodyPr/>
                    <a:lstStyle/>
                    <a:p>
                      <a:r>
                        <a:rPr lang="en-GB" sz="2800" dirty="0"/>
                        <a:t>1</a:t>
                      </a:r>
                    </a:p>
                  </a:txBody>
                  <a:tcPr/>
                </a:tc>
                <a:extLst>
                  <a:ext uri="{0D108BD9-81ED-4DB2-BD59-A6C34878D82A}">
                    <a16:rowId xmlns:a16="http://schemas.microsoft.com/office/drawing/2014/main" val="520732215"/>
                  </a:ext>
                </a:extLst>
              </a:tr>
            </a:tbl>
          </a:graphicData>
        </a:graphic>
      </p:graphicFrame>
    </p:spTree>
    <p:extLst>
      <p:ext uri="{BB962C8B-B14F-4D97-AF65-F5344CB8AC3E}">
        <p14:creationId xmlns:p14="http://schemas.microsoft.com/office/powerpoint/2010/main" val="417756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GB" sz="3600" dirty="0"/>
              <a:t>Can you hear me now?</a:t>
            </a:r>
          </a:p>
        </p:txBody>
      </p:sp>
      <p:pic>
        <p:nvPicPr>
          <p:cNvPr id="6" name="Picture 5" descr="A poll shows that all 18 respondents report that they can hear the presenter.  ">
            <a:extLst>
              <a:ext uri="{FF2B5EF4-FFF2-40B4-BE49-F238E27FC236}">
                <a16:creationId xmlns:a16="http://schemas.microsoft.com/office/drawing/2014/main" id="{058FC536-7C42-193B-8E63-BA2A0B1BE2A7}"/>
              </a:ext>
            </a:extLst>
          </p:cNvPr>
          <p:cNvPicPr>
            <a:picLocks noChangeAspect="1"/>
          </p:cNvPicPr>
          <p:nvPr/>
        </p:nvPicPr>
        <p:blipFill rotWithShape="1">
          <a:blip r:embed="rId3">
            <a:extLst>
              <a:ext uri="{28A0092B-C50C-407E-A947-70E740481C1C}">
                <a14:useLocalDpi xmlns:a14="http://schemas.microsoft.com/office/drawing/2010/main" val="0"/>
              </a:ext>
            </a:extLst>
          </a:blip>
          <a:srcRect l="25194" t="22700"/>
          <a:stretch/>
        </p:blipFill>
        <p:spPr>
          <a:xfrm>
            <a:off x="1535832" y="1190675"/>
            <a:ext cx="9120336" cy="5301208"/>
          </a:xfrm>
          <a:prstGeom prst="rect">
            <a:avLst/>
          </a:prstGeom>
        </p:spPr>
      </p:pic>
      <p:sp>
        <p:nvSpPr>
          <p:cNvPr id="2" name="Slide Number Placeholder 1"/>
          <p:cNvSpPr>
            <a:spLocks noGrp="1"/>
          </p:cNvSpPr>
          <p:nvPr>
            <p:ph type="sldNum" sz="quarter" idx="12"/>
          </p:nvPr>
        </p:nvSpPr>
        <p:spPr/>
        <p:txBody>
          <a:bodyPr/>
          <a:lstStyle/>
          <a:p>
            <a:fld id="{016687C5-7511-7743-B429-3BDBE272F28B}" type="slidenum">
              <a:rPr lang="en-US" smtClean="0"/>
              <a:t>5</a:t>
            </a:fld>
            <a:endParaRPr lang="en-US"/>
          </a:p>
        </p:txBody>
      </p:sp>
    </p:spTree>
    <p:extLst>
      <p:ext uri="{BB962C8B-B14F-4D97-AF65-F5344CB8AC3E}">
        <p14:creationId xmlns:p14="http://schemas.microsoft.com/office/powerpoint/2010/main" val="1168584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Analysis – Document similarity</a:t>
            </a:r>
            <a:endParaRPr lang="en-US" dirty="0"/>
          </a:p>
        </p:txBody>
      </p:sp>
      <p:sp>
        <p:nvSpPr>
          <p:cNvPr id="4" name="TextBox 3"/>
          <p:cNvSpPr txBox="1"/>
          <p:nvPr/>
        </p:nvSpPr>
        <p:spPr>
          <a:xfrm>
            <a:off x="577776" y="1400324"/>
            <a:ext cx="10566300" cy="3323987"/>
          </a:xfrm>
          <a:prstGeom prst="rect">
            <a:avLst/>
          </a:prstGeom>
          <a:noFill/>
        </p:spPr>
        <p:txBody>
          <a:bodyPr wrap="square" rtlCol="0" anchor="t">
            <a:spAutoFit/>
          </a:bodyPr>
          <a:lstStyle/>
          <a:p>
            <a:r>
              <a:rPr lang="en-GB" sz="2400" dirty="0">
                <a:ea typeface="+mn-lt"/>
                <a:cs typeface="+mn-lt"/>
              </a:rPr>
              <a:t>Document similarity works in a comparable way:</a:t>
            </a:r>
          </a:p>
          <a:p>
            <a:pPr marL="285750" indent="-285750">
              <a:buFont typeface="Arial"/>
              <a:buChar char="•"/>
            </a:pPr>
            <a:r>
              <a:rPr lang="en-GB" sz="2400" dirty="0">
                <a:ea typeface="+mn-lt"/>
                <a:cs typeface="+mn-lt"/>
              </a:rPr>
              <a:t>Document vectors are created (no pre-loaded document vectors) </a:t>
            </a:r>
          </a:p>
          <a:p>
            <a:pPr marL="285750" indent="-285750">
              <a:buFont typeface="Arial"/>
              <a:buChar char="•"/>
            </a:pPr>
            <a:r>
              <a:rPr lang="en-GB" sz="2400" dirty="0">
                <a:ea typeface="+mn-lt"/>
                <a:cs typeface="+mn-lt"/>
              </a:rPr>
              <a:t>2 or more document vectors are compared </a:t>
            </a:r>
          </a:p>
          <a:p>
            <a:pPr marL="285750" indent="-285750">
              <a:buFont typeface="Arial"/>
              <a:buChar char="•"/>
            </a:pPr>
            <a:r>
              <a:rPr lang="en-GB" sz="2400" dirty="0">
                <a:ea typeface="+mn-lt"/>
                <a:cs typeface="+mn-lt"/>
              </a:rPr>
              <a:t>Returns value between 0 and 1</a:t>
            </a:r>
          </a:p>
          <a:p>
            <a:pPr marL="285750" indent="-285750">
              <a:buFont typeface="Arial"/>
              <a:buChar char="•"/>
            </a:pPr>
            <a:endParaRPr lang="en-GB" sz="2400" dirty="0">
              <a:ea typeface="+mn-lt"/>
              <a:cs typeface="+mn-lt"/>
            </a:endParaRPr>
          </a:p>
          <a:p>
            <a:pPr marL="285750" indent="-285750">
              <a:buFont typeface="Arial"/>
              <a:buChar char="•"/>
            </a:pPr>
            <a:r>
              <a:rPr lang="en-GB" sz="2400" dirty="0">
                <a:ea typeface="+mn-lt"/>
                <a:cs typeface="+mn-lt"/>
              </a:rPr>
              <a:t>‘Emma’ and ‘Persuasion’, both by Jane Austen = </a:t>
            </a:r>
            <a:r>
              <a:rPr lang="en-GB" sz="2400" dirty="0"/>
              <a:t>0.99</a:t>
            </a:r>
          </a:p>
          <a:p>
            <a:pPr marL="285750" indent="-285750">
              <a:buFont typeface="Arial"/>
              <a:buChar char="•"/>
            </a:pPr>
            <a:r>
              <a:rPr lang="en-GB" sz="2400" dirty="0"/>
              <a:t>‘Emma’ by Austen and ‘Julius Caesar’ by Shakespeare = 0.97</a:t>
            </a:r>
          </a:p>
          <a:p>
            <a:pPr marL="285750" indent="-285750">
              <a:buFont typeface="Arial"/>
              <a:buChar char="•"/>
            </a:pPr>
            <a:r>
              <a:rPr lang="en-GB" sz="2400" dirty="0"/>
              <a:t>‘Emma’ by Austen and ‘Firefox’ from </a:t>
            </a:r>
            <a:r>
              <a:rPr lang="en-GB" sz="2400" dirty="0" err="1"/>
              <a:t>Webtext</a:t>
            </a:r>
            <a:r>
              <a:rPr lang="en-GB" sz="2400" dirty="0"/>
              <a:t> corpus = 0.86</a:t>
            </a:r>
          </a:p>
          <a:p>
            <a:endParaRPr lang="en-GB" dirty="0"/>
          </a:p>
        </p:txBody>
      </p:sp>
    </p:spTree>
    <p:extLst>
      <p:ext uri="{BB962C8B-B14F-4D97-AF65-F5344CB8AC3E}">
        <p14:creationId xmlns:p14="http://schemas.microsoft.com/office/powerpoint/2010/main" val="167528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GB" sz="2700" dirty="0"/>
              <a:t>Advanced analysis…</a:t>
            </a:r>
            <a:br>
              <a:rPr lang="en-GB" sz="2700" dirty="0"/>
            </a:br>
            <a:r>
              <a:rPr lang="en-GB" sz="2700" dirty="0"/>
              <a:t>Automatic classification – a thought experiment</a:t>
            </a:r>
          </a:p>
        </p:txBody>
      </p:sp>
      <p:sp>
        <p:nvSpPr>
          <p:cNvPr id="9" name="Content Placeholder 8"/>
          <p:cNvSpPr>
            <a:spLocks noGrp="1"/>
          </p:cNvSpPr>
          <p:nvPr>
            <p:ph type="body" sz="quarter" idx="13"/>
          </p:nvPr>
        </p:nvSpPr>
        <p:spPr/>
        <p:txBody>
          <a:bodyPr>
            <a:normAutofit lnSpcReduction="10000"/>
          </a:bodyPr>
          <a:lstStyle/>
          <a:p>
            <a:r>
              <a:rPr lang="en-GB" sz="2200" dirty="0"/>
              <a:t>100,000 old scientific articles to be sorted into which modern scientific field they match best</a:t>
            </a:r>
          </a:p>
          <a:p>
            <a:endParaRPr lang="en-GB" sz="2200" dirty="0"/>
          </a:p>
          <a:p>
            <a:r>
              <a:rPr lang="en-GB" sz="2200" dirty="0"/>
              <a:t>No keywords, not published in journals or published in journals that don’t match current fields, use old terminology, etc.</a:t>
            </a:r>
          </a:p>
          <a:p>
            <a:endParaRPr lang="en-GB" sz="2200" dirty="0"/>
          </a:p>
          <a:p>
            <a:r>
              <a:rPr lang="en-GB" sz="2200" dirty="0"/>
              <a:t>Rather than read and manually classify them all, how about we teach a computer to classify them for us, which requires:</a:t>
            </a:r>
          </a:p>
          <a:p>
            <a:pPr lvl="1"/>
            <a:r>
              <a:rPr lang="en-GB" sz="2200" dirty="0"/>
              <a:t>A set of documents</a:t>
            </a:r>
          </a:p>
          <a:p>
            <a:pPr lvl="1"/>
            <a:r>
              <a:rPr lang="en-GB" sz="2200" dirty="0"/>
              <a:t>A set of classes to which the documents may belong.</a:t>
            </a:r>
          </a:p>
          <a:p>
            <a:pPr lvl="1"/>
            <a:r>
              <a:rPr lang="en-GB" sz="2200" dirty="0"/>
              <a:t>A tool that predicts what classes the documents might belong to</a:t>
            </a:r>
          </a:p>
          <a:p>
            <a:endParaRPr lang="en-GB" sz="2000" dirty="0"/>
          </a:p>
        </p:txBody>
      </p:sp>
    </p:spTree>
    <p:extLst>
      <p:ext uri="{BB962C8B-B14F-4D97-AF65-F5344CB8AC3E}">
        <p14:creationId xmlns:p14="http://schemas.microsoft.com/office/powerpoint/2010/main" val="104519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Classification returns:</a:t>
            </a:r>
          </a:p>
        </p:txBody>
      </p:sp>
      <p:sp>
        <p:nvSpPr>
          <p:cNvPr id="9" name="Content Placeholder 8"/>
          <p:cNvSpPr>
            <a:spLocks noGrp="1"/>
          </p:cNvSpPr>
          <p:nvPr>
            <p:ph type="body" sz="quarter" idx="13"/>
          </p:nvPr>
        </p:nvSpPr>
        <p:spPr/>
        <p:txBody>
          <a:bodyPr>
            <a:normAutofit fontScale="92500" lnSpcReduction="20000"/>
          </a:bodyPr>
          <a:lstStyle/>
          <a:p>
            <a:r>
              <a:rPr lang="en-GB" sz="2400" dirty="0"/>
              <a:t>A prediction about what class a new document belongs to</a:t>
            </a:r>
          </a:p>
          <a:p>
            <a:r>
              <a:rPr lang="en-GB" sz="2400" dirty="0"/>
              <a:t>A number between 0 and 1 for each class</a:t>
            </a:r>
          </a:p>
          <a:p>
            <a:pPr marL="0" indent="0">
              <a:buNone/>
            </a:pPr>
            <a:endParaRPr lang="en-GB" sz="2000" dirty="0"/>
          </a:p>
          <a:p>
            <a:pPr marL="0" indent="0">
              <a:buNone/>
            </a:pPr>
            <a:endParaRPr lang="en-GB" sz="2000" dirty="0"/>
          </a:p>
          <a:p>
            <a:pPr marL="0" indent="0">
              <a:buNone/>
            </a:pPr>
            <a:r>
              <a:rPr lang="en-GB" sz="2000" dirty="0"/>
              <a:t>		</a:t>
            </a:r>
            <a:r>
              <a:rPr lang="en-GB" sz="3200" dirty="0"/>
              <a:t>= 0.54           0.25          0.05         0.0001 </a:t>
            </a:r>
            <a:r>
              <a:rPr lang="en-GB" sz="2000" dirty="0"/>
              <a:t>				</a:t>
            </a:r>
            <a:r>
              <a:rPr lang="en-GB" sz="3200" dirty="0"/>
              <a:t>	</a:t>
            </a:r>
          </a:p>
          <a:p>
            <a:pPr marL="0" indent="0">
              <a:buNone/>
            </a:pPr>
            <a:r>
              <a:rPr lang="en-GB" sz="3200" dirty="0"/>
              <a:t> 		= 0.71           0.37          0.12         0.09 </a:t>
            </a:r>
            <a:r>
              <a:rPr lang="en-GB" sz="2000" dirty="0"/>
              <a:t>		</a:t>
            </a:r>
          </a:p>
          <a:p>
            <a:pPr marL="0" indent="0">
              <a:buNone/>
            </a:pPr>
            <a:endParaRPr lang="en-GB" sz="3200" dirty="0"/>
          </a:p>
          <a:p>
            <a:pPr marL="0" indent="0">
              <a:buNone/>
            </a:pPr>
            <a:r>
              <a:rPr lang="en-GB" sz="3200" dirty="0"/>
              <a:t>		= 0.92           0.58          0.01         0.001 </a:t>
            </a:r>
            <a:r>
              <a:rPr lang="en-GB" sz="2000" dirty="0"/>
              <a:t>		</a:t>
            </a:r>
            <a:endParaRPr lang="en-GB" sz="3200" dirty="0"/>
          </a:p>
        </p:txBody>
      </p:sp>
      <p:grpSp>
        <p:nvGrpSpPr>
          <p:cNvPr id="15" name="Group 14" descr="A line art image depicting that the first document was scored as 0.54 atom, 0.25 abacus, 0.05 ant and 0.0001 banana.">
            <a:extLst>
              <a:ext uri="{FF2B5EF4-FFF2-40B4-BE49-F238E27FC236}">
                <a16:creationId xmlns:a16="http://schemas.microsoft.com/office/drawing/2014/main" id="{DDC40419-9ED3-43A1-9A01-00F01442F89D}"/>
              </a:ext>
            </a:extLst>
          </p:cNvPr>
          <p:cNvGrpSpPr/>
          <p:nvPr/>
        </p:nvGrpSpPr>
        <p:grpSpPr>
          <a:xfrm>
            <a:off x="1149152" y="2420888"/>
            <a:ext cx="9101608" cy="914400"/>
            <a:chOff x="983432" y="2971800"/>
            <a:chExt cx="9101608" cy="914400"/>
          </a:xfrm>
        </p:grpSpPr>
        <p:pic>
          <p:nvPicPr>
            <p:cNvPr id="5" name="Graphic 4" descr="Document">
              <a:extLst>
                <a:ext uri="{FF2B5EF4-FFF2-40B4-BE49-F238E27FC236}">
                  <a16:creationId xmlns:a16="http://schemas.microsoft.com/office/drawing/2014/main" id="{D829495B-0DCE-42CB-A3FA-994CD3271C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432" y="2971800"/>
              <a:ext cx="914400" cy="914400"/>
            </a:xfrm>
            <a:prstGeom prst="rect">
              <a:avLst/>
            </a:prstGeom>
          </p:spPr>
        </p:pic>
        <p:pic>
          <p:nvPicPr>
            <p:cNvPr id="3" name="Graphic 2" descr="Abacus">
              <a:extLst>
                <a:ext uri="{FF2B5EF4-FFF2-40B4-BE49-F238E27FC236}">
                  <a16:creationId xmlns:a16="http://schemas.microsoft.com/office/drawing/2014/main" id="{3FEA26D6-A384-43EC-829C-84187D698A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38192" y="2971800"/>
              <a:ext cx="914400" cy="914400"/>
            </a:xfrm>
            <a:prstGeom prst="rect">
              <a:avLst/>
            </a:prstGeom>
          </p:spPr>
        </p:pic>
        <p:pic>
          <p:nvPicPr>
            <p:cNvPr id="6" name="Graphic 5" descr="Ant">
              <a:extLst>
                <a:ext uri="{FF2B5EF4-FFF2-40B4-BE49-F238E27FC236}">
                  <a16:creationId xmlns:a16="http://schemas.microsoft.com/office/drawing/2014/main" id="{84156DB6-0018-4843-A177-5E0597F376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32104" y="2971800"/>
              <a:ext cx="914400" cy="914400"/>
            </a:xfrm>
            <a:prstGeom prst="rect">
              <a:avLst/>
            </a:prstGeom>
          </p:spPr>
        </p:pic>
        <p:pic>
          <p:nvPicPr>
            <p:cNvPr id="10" name="Graphic 9" descr="Atom">
              <a:extLst>
                <a:ext uri="{FF2B5EF4-FFF2-40B4-BE49-F238E27FC236}">
                  <a16:creationId xmlns:a16="http://schemas.microsoft.com/office/drawing/2014/main" id="{D0A7AEBA-F08E-43A4-904B-3C33309DB4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01257" y="2971800"/>
              <a:ext cx="914400" cy="914400"/>
            </a:xfrm>
            <a:prstGeom prst="rect">
              <a:avLst/>
            </a:prstGeom>
          </p:spPr>
        </p:pic>
        <p:pic>
          <p:nvPicPr>
            <p:cNvPr id="14" name="Graphic 13" descr="Banana Peel">
              <a:extLst>
                <a:ext uri="{FF2B5EF4-FFF2-40B4-BE49-F238E27FC236}">
                  <a16:creationId xmlns:a16="http://schemas.microsoft.com/office/drawing/2014/main" id="{CFC59426-8CC9-46E2-887D-B640F199B3B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70640" y="2971800"/>
              <a:ext cx="914400" cy="914400"/>
            </a:xfrm>
            <a:prstGeom prst="rect">
              <a:avLst/>
            </a:prstGeom>
          </p:spPr>
        </p:pic>
      </p:grpSp>
      <p:grpSp>
        <p:nvGrpSpPr>
          <p:cNvPr id="28" name="Group 27" descr="A line art image depicting that the second document was scored as 0.71 ant, 0.37 banana, 0.12 atom and 0.09 abacus. ">
            <a:extLst>
              <a:ext uri="{FF2B5EF4-FFF2-40B4-BE49-F238E27FC236}">
                <a16:creationId xmlns:a16="http://schemas.microsoft.com/office/drawing/2014/main" id="{000AFB61-F5B3-4FEB-A405-81744284C326}"/>
              </a:ext>
            </a:extLst>
          </p:cNvPr>
          <p:cNvGrpSpPr/>
          <p:nvPr/>
        </p:nvGrpSpPr>
        <p:grpSpPr>
          <a:xfrm>
            <a:off x="1149152" y="3284984"/>
            <a:ext cx="9051304" cy="914400"/>
            <a:chOff x="983432" y="4062772"/>
            <a:chExt cx="9051304" cy="914400"/>
          </a:xfrm>
        </p:grpSpPr>
        <p:pic>
          <p:nvPicPr>
            <p:cNvPr id="18" name="Graphic 17" descr="Document">
              <a:extLst>
                <a:ext uri="{FF2B5EF4-FFF2-40B4-BE49-F238E27FC236}">
                  <a16:creationId xmlns:a16="http://schemas.microsoft.com/office/drawing/2014/main" id="{A40827C9-7707-4851-88E1-ADB26491D6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432" y="4062772"/>
              <a:ext cx="914400" cy="914400"/>
            </a:xfrm>
            <a:prstGeom prst="rect">
              <a:avLst/>
            </a:prstGeom>
          </p:spPr>
        </p:pic>
        <p:pic>
          <p:nvPicPr>
            <p:cNvPr id="19" name="Graphic 18" descr="Ant">
              <a:extLst>
                <a:ext uri="{FF2B5EF4-FFF2-40B4-BE49-F238E27FC236}">
                  <a16:creationId xmlns:a16="http://schemas.microsoft.com/office/drawing/2014/main" id="{EB98F0D5-1053-4964-BA38-6FBE35DCE3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93368" y="4062772"/>
              <a:ext cx="914400" cy="914400"/>
            </a:xfrm>
            <a:prstGeom prst="rect">
              <a:avLst/>
            </a:prstGeom>
          </p:spPr>
        </p:pic>
        <p:pic>
          <p:nvPicPr>
            <p:cNvPr id="22" name="Graphic 21" descr="Banana Peel">
              <a:extLst>
                <a:ext uri="{FF2B5EF4-FFF2-40B4-BE49-F238E27FC236}">
                  <a16:creationId xmlns:a16="http://schemas.microsoft.com/office/drawing/2014/main" id="{938A0D2D-B641-4FF2-8F77-03CC251D3E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59896" y="4062772"/>
              <a:ext cx="914400" cy="914400"/>
            </a:xfrm>
            <a:prstGeom prst="rect">
              <a:avLst/>
            </a:prstGeom>
          </p:spPr>
        </p:pic>
        <p:pic>
          <p:nvPicPr>
            <p:cNvPr id="24" name="Graphic 23" descr="Abacus">
              <a:extLst>
                <a:ext uri="{FF2B5EF4-FFF2-40B4-BE49-F238E27FC236}">
                  <a16:creationId xmlns:a16="http://schemas.microsoft.com/office/drawing/2014/main" id="{0209D454-6E29-4256-A9ED-196601E1B7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20336" y="4062772"/>
              <a:ext cx="914400" cy="914400"/>
            </a:xfrm>
            <a:prstGeom prst="rect">
              <a:avLst/>
            </a:prstGeom>
          </p:spPr>
        </p:pic>
        <p:pic>
          <p:nvPicPr>
            <p:cNvPr id="26" name="Graphic 25" descr="Atom">
              <a:extLst>
                <a:ext uri="{FF2B5EF4-FFF2-40B4-BE49-F238E27FC236}">
                  <a16:creationId xmlns:a16="http://schemas.microsoft.com/office/drawing/2014/main" id="{A89FB9DC-F3CF-490F-997B-D442EAEEF6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81800" y="4062772"/>
              <a:ext cx="914400" cy="914400"/>
            </a:xfrm>
            <a:prstGeom prst="rect">
              <a:avLst/>
            </a:prstGeom>
          </p:spPr>
        </p:pic>
      </p:grpSp>
      <p:grpSp>
        <p:nvGrpSpPr>
          <p:cNvPr id="29" name="Group 28" descr="A line art image depicting that the third document was scored as 0.92 banana, 0.58 ant, 0.01 atom and 0.001 abacus. ">
            <a:extLst>
              <a:ext uri="{FF2B5EF4-FFF2-40B4-BE49-F238E27FC236}">
                <a16:creationId xmlns:a16="http://schemas.microsoft.com/office/drawing/2014/main" id="{CB408091-98BA-4B4A-9567-738E9CF7CD58}"/>
              </a:ext>
            </a:extLst>
          </p:cNvPr>
          <p:cNvGrpSpPr/>
          <p:nvPr/>
        </p:nvGrpSpPr>
        <p:grpSpPr>
          <a:xfrm>
            <a:off x="1170856" y="4293096"/>
            <a:ext cx="9029600" cy="914400"/>
            <a:chOff x="983432" y="5214900"/>
            <a:chExt cx="9029600" cy="914400"/>
          </a:xfrm>
        </p:grpSpPr>
        <p:pic>
          <p:nvPicPr>
            <p:cNvPr id="20" name="Graphic 19" descr="Document">
              <a:extLst>
                <a:ext uri="{FF2B5EF4-FFF2-40B4-BE49-F238E27FC236}">
                  <a16:creationId xmlns:a16="http://schemas.microsoft.com/office/drawing/2014/main" id="{00A6886F-D3DC-42FB-856B-AACDAD5F56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432" y="5214900"/>
              <a:ext cx="914400" cy="914400"/>
            </a:xfrm>
            <a:prstGeom prst="rect">
              <a:avLst/>
            </a:prstGeom>
          </p:spPr>
        </p:pic>
        <p:pic>
          <p:nvPicPr>
            <p:cNvPr id="21" name="Graphic 20" descr="Ant">
              <a:extLst>
                <a:ext uri="{FF2B5EF4-FFF2-40B4-BE49-F238E27FC236}">
                  <a16:creationId xmlns:a16="http://schemas.microsoft.com/office/drawing/2014/main" id="{2175F96A-95AD-480C-AB1E-909D5D37B8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59896" y="5214900"/>
              <a:ext cx="914400" cy="914400"/>
            </a:xfrm>
            <a:prstGeom prst="rect">
              <a:avLst/>
            </a:prstGeom>
          </p:spPr>
        </p:pic>
        <p:pic>
          <p:nvPicPr>
            <p:cNvPr id="23" name="Graphic 22" descr="Banana Peel">
              <a:extLst>
                <a:ext uri="{FF2B5EF4-FFF2-40B4-BE49-F238E27FC236}">
                  <a16:creationId xmlns:a16="http://schemas.microsoft.com/office/drawing/2014/main" id="{2DC20500-F5D0-459F-B212-B24154A1FB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39705" y="5214900"/>
              <a:ext cx="914400" cy="914400"/>
            </a:xfrm>
            <a:prstGeom prst="rect">
              <a:avLst/>
            </a:prstGeom>
          </p:spPr>
        </p:pic>
        <p:pic>
          <p:nvPicPr>
            <p:cNvPr id="25" name="Graphic 24" descr="Abacus">
              <a:extLst>
                <a:ext uri="{FF2B5EF4-FFF2-40B4-BE49-F238E27FC236}">
                  <a16:creationId xmlns:a16="http://schemas.microsoft.com/office/drawing/2014/main" id="{E6545D1E-CF27-4BA8-9A66-EED3764A5F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8632" y="5214900"/>
              <a:ext cx="914400" cy="914400"/>
            </a:xfrm>
            <a:prstGeom prst="rect">
              <a:avLst/>
            </a:prstGeom>
          </p:spPr>
        </p:pic>
        <p:pic>
          <p:nvPicPr>
            <p:cNvPr id="27" name="Graphic 26" descr="Atom">
              <a:extLst>
                <a:ext uri="{FF2B5EF4-FFF2-40B4-BE49-F238E27FC236}">
                  <a16:creationId xmlns:a16="http://schemas.microsoft.com/office/drawing/2014/main" id="{777F2DC9-3461-40F7-B850-597C0F1291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60096" y="5214900"/>
              <a:ext cx="914400" cy="914400"/>
            </a:xfrm>
            <a:prstGeom prst="rect">
              <a:avLst/>
            </a:prstGeom>
          </p:spPr>
        </p:pic>
      </p:grpSp>
    </p:spTree>
    <p:extLst>
      <p:ext uri="{BB962C8B-B14F-4D97-AF65-F5344CB8AC3E}">
        <p14:creationId xmlns:p14="http://schemas.microsoft.com/office/powerpoint/2010/main" val="243503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Machine learning</a:t>
            </a:r>
          </a:p>
        </p:txBody>
      </p:sp>
      <p:sp>
        <p:nvSpPr>
          <p:cNvPr id="9" name="Content Placeholder 8"/>
          <p:cNvSpPr>
            <a:spLocks noGrp="1"/>
          </p:cNvSpPr>
          <p:nvPr>
            <p:ph type="body" sz="quarter" idx="13"/>
          </p:nvPr>
        </p:nvSpPr>
        <p:spPr/>
        <p:txBody>
          <a:bodyPr>
            <a:normAutofit/>
          </a:bodyPr>
          <a:lstStyle/>
          <a:p>
            <a:r>
              <a:rPr lang="en-GB" sz="2200" dirty="0"/>
              <a:t>A training set of documents that are already correctly classified. </a:t>
            </a:r>
          </a:p>
          <a:p>
            <a:r>
              <a:rPr lang="en-GB" sz="2200" dirty="0"/>
              <a:t>Train a model or learning algorithm on the training set.</a:t>
            </a:r>
          </a:p>
          <a:p>
            <a:r>
              <a:rPr lang="en-GB" sz="2200" dirty="0"/>
              <a:t>A test set of documents that are already correctly classified. </a:t>
            </a:r>
          </a:p>
          <a:p>
            <a:r>
              <a:rPr lang="en-GB" sz="2200" dirty="0"/>
              <a:t>Test the model, comparing performance to a benchmark if possible. </a:t>
            </a:r>
          </a:p>
        </p:txBody>
      </p:sp>
      <p:pic>
        <p:nvPicPr>
          <p:cNvPr id="3" name="Graphic 2" descr="Idea">
            <a:extLst>
              <a:ext uri="{FF2B5EF4-FFF2-40B4-BE49-F238E27FC236}">
                <a16:creationId xmlns:a16="http://schemas.microsoft.com/office/drawing/2014/main" id="{00E66D5D-8689-4478-A01E-BB3855D866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9696" y="4077072"/>
            <a:ext cx="1800200" cy="1800200"/>
          </a:xfrm>
          <a:prstGeom prst="rect">
            <a:avLst/>
          </a:prstGeom>
        </p:spPr>
      </p:pic>
      <p:pic>
        <p:nvPicPr>
          <p:cNvPr id="28" name="Graphic 27" descr="Bar chart">
            <a:extLst>
              <a:ext uri="{FF2B5EF4-FFF2-40B4-BE49-F238E27FC236}">
                <a16:creationId xmlns:a16="http://schemas.microsoft.com/office/drawing/2014/main" id="{3A092DEF-4144-42B4-B2AE-80DFCDAE1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8328" y="4005064"/>
            <a:ext cx="1913964" cy="1913964"/>
          </a:xfrm>
          <a:prstGeom prst="rect">
            <a:avLst/>
          </a:prstGeom>
        </p:spPr>
      </p:pic>
      <p:grpSp>
        <p:nvGrpSpPr>
          <p:cNvPr id="2" name="Group 1" descr="A line art image depicting four documents, each paired with at least one icon representing fields of scientific research. An atom represents physics, an abacus represents maths, an ant represents biology and a banana represents other. ">
            <a:extLst>
              <a:ext uri="{FF2B5EF4-FFF2-40B4-BE49-F238E27FC236}">
                <a16:creationId xmlns:a16="http://schemas.microsoft.com/office/drawing/2014/main" id="{D3BC4C0D-3056-48C3-B182-9F96D03AD03E}"/>
              </a:ext>
            </a:extLst>
          </p:cNvPr>
          <p:cNvGrpSpPr/>
          <p:nvPr/>
        </p:nvGrpSpPr>
        <p:grpSpPr>
          <a:xfrm>
            <a:off x="569632" y="3108486"/>
            <a:ext cx="2555191" cy="3632882"/>
            <a:chOff x="569632" y="3108486"/>
            <a:chExt cx="2555191" cy="3632882"/>
          </a:xfrm>
        </p:grpSpPr>
        <p:pic>
          <p:nvPicPr>
            <p:cNvPr id="5" name="Graphic 4" descr="Document">
              <a:extLst>
                <a:ext uri="{FF2B5EF4-FFF2-40B4-BE49-F238E27FC236}">
                  <a16:creationId xmlns:a16="http://schemas.microsoft.com/office/drawing/2014/main" id="{ADEB9718-F178-4340-8A20-EABFE2E329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632" y="3108486"/>
              <a:ext cx="914400" cy="914400"/>
            </a:xfrm>
            <a:prstGeom prst="rect">
              <a:avLst/>
            </a:prstGeom>
          </p:spPr>
        </p:pic>
        <p:pic>
          <p:nvPicPr>
            <p:cNvPr id="6" name="Graphic 5" descr="Document">
              <a:extLst>
                <a:ext uri="{FF2B5EF4-FFF2-40B4-BE49-F238E27FC236}">
                  <a16:creationId xmlns:a16="http://schemas.microsoft.com/office/drawing/2014/main" id="{DC8FE212-FDA5-4227-B5E2-B53F9E552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7362" y="4022886"/>
              <a:ext cx="914400" cy="914400"/>
            </a:xfrm>
            <a:prstGeom prst="rect">
              <a:avLst/>
            </a:prstGeom>
          </p:spPr>
        </p:pic>
        <p:pic>
          <p:nvPicPr>
            <p:cNvPr id="7" name="Graphic 6" descr="Document">
              <a:extLst>
                <a:ext uri="{FF2B5EF4-FFF2-40B4-BE49-F238E27FC236}">
                  <a16:creationId xmlns:a16="http://schemas.microsoft.com/office/drawing/2014/main" id="{FBF69406-7B20-428A-9B88-C7C5F7241C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5826968"/>
              <a:ext cx="914400" cy="914400"/>
            </a:xfrm>
            <a:prstGeom prst="rect">
              <a:avLst/>
            </a:prstGeom>
          </p:spPr>
        </p:pic>
        <p:pic>
          <p:nvPicPr>
            <p:cNvPr id="11" name="Graphic 10" descr="Document">
              <a:extLst>
                <a:ext uri="{FF2B5EF4-FFF2-40B4-BE49-F238E27FC236}">
                  <a16:creationId xmlns:a16="http://schemas.microsoft.com/office/drawing/2014/main" id="{445F8A07-50BD-4190-A74D-8FB264329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4890468"/>
              <a:ext cx="914400" cy="914400"/>
            </a:xfrm>
            <a:prstGeom prst="rect">
              <a:avLst/>
            </a:prstGeom>
          </p:spPr>
        </p:pic>
        <p:pic>
          <p:nvPicPr>
            <p:cNvPr id="32" name="Graphic 31" descr="Abacus">
              <a:extLst>
                <a:ext uri="{FF2B5EF4-FFF2-40B4-BE49-F238E27FC236}">
                  <a16:creationId xmlns:a16="http://schemas.microsoft.com/office/drawing/2014/main" id="{FB2E0AA9-C89D-4516-89DD-DE1F26E19C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10423" y="3108486"/>
              <a:ext cx="914400" cy="914400"/>
            </a:xfrm>
            <a:prstGeom prst="rect">
              <a:avLst/>
            </a:prstGeom>
          </p:spPr>
        </p:pic>
        <p:pic>
          <p:nvPicPr>
            <p:cNvPr id="33" name="Graphic 32" descr="Ant">
              <a:extLst>
                <a:ext uri="{FF2B5EF4-FFF2-40B4-BE49-F238E27FC236}">
                  <a16:creationId xmlns:a16="http://schemas.microsoft.com/office/drawing/2014/main" id="{B2476528-5DE9-4D64-8A78-2D8B3147C8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14675" y="4022886"/>
              <a:ext cx="914400" cy="914400"/>
            </a:xfrm>
            <a:prstGeom prst="rect">
              <a:avLst/>
            </a:prstGeom>
          </p:spPr>
        </p:pic>
        <p:pic>
          <p:nvPicPr>
            <p:cNvPr id="34" name="Graphic 33" descr="Atom">
              <a:extLst>
                <a:ext uri="{FF2B5EF4-FFF2-40B4-BE49-F238E27FC236}">
                  <a16:creationId xmlns:a16="http://schemas.microsoft.com/office/drawing/2014/main" id="{48DD4690-4210-4837-8DB1-8B2ECE577FF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84032" y="3108486"/>
              <a:ext cx="914400" cy="914400"/>
            </a:xfrm>
            <a:prstGeom prst="rect">
              <a:avLst/>
            </a:prstGeom>
          </p:spPr>
        </p:pic>
        <p:pic>
          <p:nvPicPr>
            <p:cNvPr id="35" name="Graphic 34" descr="Banana Peel">
              <a:extLst>
                <a:ext uri="{FF2B5EF4-FFF2-40B4-BE49-F238E27FC236}">
                  <a16:creationId xmlns:a16="http://schemas.microsoft.com/office/drawing/2014/main" id="{5FF56CD8-C6A5-42E1-9C04-614770CF39D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84374" y="4890468"/>
              <a:ext cx="914400" cy="914400"/>
            </a:xfrm>
            <a:prstGeom prst="rect">
              <a:avLst/>
            </a:prstGeom>
          </p:spPr>
        </p:pic>
        <p:pic>
          <p:nvPicPr>
            <p:cNvPr id="36" name="Graphic 35" descr="Abacus">
              <a:extLst>
                <a:ext uri="{FF2B5EF4-FFF2-40B4-BE49-F238E27FC236}">
                  <a16:creationId xmlns:a16="http://schemas.microsoft.com/office/drawing/2014/main" id="{5E420288-417B-4DF4-A823-FE497B7DB2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87488" y="5826968"/>
              <a:ext cx="914400" cy="914400"/>
            </a:xfrm>
            <a:prstGeom prst="rect">
              <a:avLst/>
            </a:prstGeom>
          </p:spPr>
        </p:pic>
      </p:grpSp>
      <p:grpSp>
        <p:nvGrpSpPr>
          <p:cNvPr id="10" name="Group 9">
            <a:extLst>
              <a:ext uri="{FF2B5EF4-FFF2-40B4-BE49-F238E27FC236}">
                <a16:creationId xmlns:a16="http://schemas.microsoft.com/office/drawing/2014/main" id="{247C8762-4FDD-4502-98CC-0225DE7178C2}"/>
              </a:ext>
              <a:ext uri="{C183D7F6-B498-43B3-948B-1728B52AA6E4}">
                <adec:decorative xmlns:adec="http://schemas.microsoft.com/office/drawing/2017/decorative" val="1"/>
              </a:ext>
            </a:extLst>
          </p:cNvPr>
          <p:cNvGrpSpPr/>
          <p:nvPr/>
        </p:nvGrpSpPr>
        <p:grpSpPr>
          <a:xfrm>
            <a:off x="5663952" y="3212976"/>
            <a:ext cx="2921291" cy="3516713"/>
            <a:chOff x="4746440" y="3160731"/>
            <a:chExt cx="2921291" cy="3516713"/>
          </a:xfrm>
        </p:grpSpPr>
        <p:pic>
          <p:nvPicPr>
            <p:cNvPr id="37" name="Graphic 36" descr="Document">
              <a:extLst>
                <a:ext uri="{FF2B5EF4-FFF2-40B4-BE49-F238E27FC236}">
                  <a16:creationId xmlns:a16="http://schemas.microsoft.com/office/drawing/2014/main" id="{D1416D77-DA92-4071-B857-DCA99BD67A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6440" y="3160731"/>
              <a:ext cx="914400" cy="914400"/>
            </a:xfrm>
            <a:prstGeom prst="rect">
              <a:avLst/>
            </a:prstGeom>
          </p:spPr>
        </p:pic>
        <p:pic>
          <p:nvPicPr>
            <p:cNvPr id="38" name="Graphic 37" descr="Document">
              <a:extLst>
                <a:ext uri="{FF2B5EF4-FFF2-40B4-BE49-F238E27FC236}">
                  <a16:creationId xmlns:a16="http://schemas.microsoft.com/office/drawing/2014/main" id="{7AFE077E-6DCE-4A1A-B1CB-242C519F2F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74170" y="4049979"/>
              <a:ext cx="914400" cy="914400"/>
            </a:xfrm>
            <a:prstGeom prst="rect">
              <a:avLst/>
            </a:prstGeom>
          </p:spPr>
        </p:pic>
        <p:pic>
          <p:nvPicPr>
            <p:cNvPr id="39" name="Graphic 38" descr="Document">
              <a:extLst>
                <a:ext uri="{FF2B5EF4-FFF2-40B4-BE49-F238E27FC236}">
                  <a16:creationId xmlns:a16="http://schemas.microsoft.com/office/drawing/2014/main" id="{98ACDCD9-FA5B-4F0E-95C6-9E8895654F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05397" y="5763044"/>
              <a:ext cx="914400" cy="914400"/>
            </a:xfrm>
            <a:prstGeom prst="rect">
              <a:avLst/>
            </a:prstGeom>
          </p:spPr>
        </p:pic>
        <p:pic>
          <p:nvPicPr>
            <p:cNvPr id="40" name="Graphic 39" descr="Document">
              <a:extLst>
                <a:ext uri="{FF2B5EF4-FFF2-40B4-BE49-F238E27FC236}">
                  <a16:creationId xmlns:a16="http://schemas.microsoft.com/office/drawing/2014/main" id="{917DBAC2-33A2-46DD-8C33-C819507F48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05397" y="4915818"/>
              <a:ext cx="914400" cy="914400"/>
            </a:xfrm>
            <a:prstGeom prst="rect">
              <a:avLst/>
            </a:prstGeom>
          </p:spPr>
        </p:pic>
        <p:pic>
          <p:nvPicPr>
            <p:cNvPr id="43" name="Graphic 42" descr="Abacus">
              <a:extLst>
                <a:ext uri="{FF2B5EF4-FFF2-40B4-BE49-F238E27FC236}">
                  <a16:creationId xmlns:a16="http://schemas.microsoft.com/office/drawing/2014/main" id="{E30F821D-0100-4D96-B76D-C437F51D8D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56984" y="3160731"/>
              <a:ext cx="914400" cy="914400"/>
            </a:xfrm>
            <a:prstGeom prst="rect">
              <a:avLst/>
            </a:prstGeom>
          </p:spPr>
        </p:pic>
        <p:pic>
          <p:nvPicPr>
            <p:cNvPr id="44" name="Graphic 43" descr="Ant">
              <a:extLst>
                <a:ext uri="{FF2B5EF4-FFF2-40B4-BE49-F238E27FC236}">
                  <a16:creationId xmlns:a16="http://schemas.microsoft.com/office/drawing/2014/main" id="{DF213BD5-5D4C-48E3-B9D3-0A69C7277E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27305" y="5763044"/>
              <a:ext cx="914400" cy="914400"/>
            </a:xfrm>
            <a:prstGeom prst="rect">
              <a:avLst/>
            </a:prstGeom>
          </p:spPr>
        </p:pic>
        <p:pic>
          <p:nvPicPr>
            <p:cNvPr id="45" name="Graphic 44" descr="Atom">
              <a:extLst>
                <a:ext uri="{FF2B5EF4-FFF2-40B4-BE49-F238E27FC236}">
                  <a16:creationId xmlns:a16="http://schemas.microsoft.com/office/drawing/2014/main" id="{E42E1F81-C519-4858-B01A-20C6A5DA339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25797" y="4049979"/>
              <a:ext cx="914400" cy="914400"/>
            </a:xfrm>
            <a:prstGeom prst="rect">
              <a:avLst/>
            </a:prstGeom>
          </p:spPr>
        </p:pic>
        <p:pic>
          <p:nvPicPr>
            <p:cNvPr id="46" name="Graphic 45" descr="Banana Peel">
              <a:extLst>
                <a:ext uri="{FF2B5EF4-FFF2-40B4-BE49-F238E27FC236}">
                  <a16:creationId xmlns:a16="http://schemas.microsoft.com/office/drawing/2014/main" id="{A19B4D89-706B-4B5B-87A6-F41648664EE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93202" y="3160731"/>
              <a:ext cx="914400" cy="914400"/>
            </a:xfrm>
            <a:prstGeom prst="rect">
              <a:avLst/>
            </a:prstGeom>
          </p:spPr>
        </p:pic>
        <p:pic>
          <p:nvPicPr>
            <p:cNvPr id="47" name="Graphic 46" descr="Abacus">
              <a:extLst>
                <a:ext uri="{FF2B5EF4-FFF2-40B4-BE49-F238E27FC236}">
                  <a16:creationId xmlns:a16="http://schemas.microsoft.com/office/drawing/2014/main" id="{22101800-44F2-4A13-854E-22C11CA331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56984" y="4915818"/>
              <a:ext cx="914400" cy="914400"/>
            </a:xfrm>
            <a:prstGeom prst="rect">
              <a:avLst/>
            </a:prstGeom>
          </p:spPr>
        </p:pic>
        <p:pic>
          <p:nvPicPr>
            <p:cNvPr id="48" name="Graphic 47" descr="Banana Peel">
              <a:extLst>
                <a:ext uri="{FF2B5EF4-FFF2-40B4-BE49-F238E27FC236}">
                  <a16:creationId xmlns:a16="http://schemas.microsoft.com/office/drawing/2014/main" id="{826C77D2-0D3B-4CE8-8EB8-82160C92B1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3331" y="5763044"/>
              <a:ext cx="914400" cy="914400"/>
            </a:xfrm>
            <a:prstGeom prst="rect">
              <a:avLst/>
            </a:prstGeom>
          </p:spPr>
        </p:pic>
      </p:grpSp>
    </p:spTree>
    <p:extLst>
      <p:ext uri="{BB962C8B-B14F-4D97-AF65-F5344CB8AC3E}">
        <p14:creationId xmlns:p14="http://schemas.microsoft.com/office/powerpoint/2010/main" val="187315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Sentiment analysis</a:t>
            </a:r>
          </a:p>
        </p:txBody>
      </p:sp>
      <p:sp>
        <p:nvSpPr>
          <p:cNvPr id="9" name="Content Placeholder 8"/>
          <p:cNvSpPr>
            <a:spLocks noGrp="1"/>
          </p:cNvSpPr>
          <p:nvPr>
            <p:ph type="body" sz="quarter" idx="13"/>
          </p:nvPr>
        </p:nvSpPr>
        <p:spPr>
          <a:xfrm>
            <a:off x="838200" y="1548713"/>
            <a:ext cx="10442376" cy="4065454"/>
          </a:xfrm>
        </p:spPr>
        <p:txBody>
          <a:bodyPr>
            <a:normAutofit/>
          </a:bodyPr>
          <a:lstStyle/>
          <a:p>
            <a:r>
              <a:rPr lang="en-GB" sz="2200" dirty="0"/>
              <a:t>Training &amp; test sets = csv/data frame/etc. of texts tagged ‘</a:t>
            </a:r>
            <a:r>
              <a:rPr lang="en-GB" sz="2200" dirty="0" err="1"/>
              <a:t>pos</a:t>
            </a:r>
            <a:r>
              <a:rPr lang="en-GB" sz="2200" dirty="0"/>
              <a:t>’ or ‘neg’</a:t>
            </a:r>
          </a:p>
          <a:p>
            <a:r>
              <a:rPr lang="en-GB" sz="2200" dirty="0"/>
              <a:t>Learning algorithm = </a:t>
            </a:r>
            <a:r>
              <a:rPr lang="en-GB" sz="2200" dirty="0" err="1"/>
              <a:t>spaCy</a:t>
            </a:r>
            <a:r>
              <a:rPr lang="en-GB" sz="2200" dirty="0"/>
              <a:t>/</a:t>
            </a:r>
            <a:r>
              <a:rPr lang="en-GB" sz="2200" dirty="0" err="1"/>
              <a:t>nltk</a:t>
            </a:r>
            <a:r>
              <a:rPr lang="en-GB" sz="2200" dirty="0"/>
              <a:t>/other </a:t>
            </a:r>
            <a:r>
              <a:rPr lang="en-GB" sz="2200" dirty="0" err="1"/>
              <a:t>nlp</a:t>
            </a:r>
            <a:r>
              <a:rPr lang="en-GB" sz="2200" dirty="0"/>
              <a:t> option</a:t>
            </a:r>
          </a:p>
          <a:p>
            <a:r>
              <a:rPr lang="en-GB" sz="2200" dirty="0"/>
              <a:t>Benchmark not always relevant, performance metrics still are</a:t>
            </a:r>
          </a:p>
          <a:p>
            <a:endParaRPr lang="en-GB" sz="2000" dirty="0"/>
          </a:p>
        </p:txBody>
      </p:sp>
      <p:pic>
        <p:nvPicPr>
          <p:cNvPr id="3" name="Graphic 2" descr="Idea">
            <a:extLst>
              <a:ext uri="{FF2B5EF4-FFF2-40B4-BE49-F238E27FC236}">
                <a16:creationId xmlns:a16="http://schemas.microsoft.com/office/drawing/2014/main" id="{00E66D5D-8689-4478-A01E-BB3855D866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8837" y="2965592"/>
            <a:ext cx="1800200" cy="1800200"/>
          </a:xfrm>
          <a:prstGeom prst="rect">
            <a:avLst/>
          </a:prstGeom>
        </p:spPr>
      </p:pic>
      <p:pic>
        <p:nvPicPr>
          <p:cNvPr id="28" name="Graphic 27" descr="Bar chart">
            <a:extLst>
              <a:ext uri="{FF2B5EF4-FFF2-40B4-BE49-F238E27FC236}">
                <a16:creationId xmlns:a16="http://schemas.microsoft.com/office/drawing/2014/main" id="{3A092DEF-4144-42B4-B2AE-80DFCDAE1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8328" y="4077072"/>
            <a:ext cx="1913964" cy="1913964"/>
          </a:xfrm>
          <a:prstGeom prst="rect">
            <a:avLst/>
          </a:prstGeom>
        </p:spPr>
      </p:pic>
      <p:grpSp>
        <p:nvGrpSpPr>
          <p:cNvPr id="16" name="Group 15" descr="An line art image showing four documents, each paired with either a smiley or frowny face. &#10;">
            <a:extLst>
              <a:ext uri="{FF2B5EF4-FFF2-40B4-BE49-F238E27FC236}">
                <a16:creationId xmlns:a16="http://schemas.microsoft.com/office/drawing/2014/main" id="{14B9969C-C754-437E-A0DC-FBEDF74572FC}"/>
              </a:ext>
            </a:extLst>
          </p:cNvPr>
          <p:cNvGrpSpPr/>
          <p:nvPr/>
        </p:nvGrpSpPr>
        <p:grpSpPr>
          <a:xfrm>
            <a:off x="569632" y="3018656"/>
            <a:ext cx="1994274" cy="3714949"/>
            <a:chOff x="569632" y="3018656"/>
            <a:chExt cx="1994274" cy="3714949"/>
          </a:xfrm>
        </p:grpSpPr>
        <p:grpSp>
          <p:nvGrpSpPr>
            <p:cNvPr id="13" name="Group 12">
              <a:extLst>
                <a:ext uri="{FF2B5EF4-FFF2-40B4-BE49-F238E27FC236}">
                  <a16:creationId xmlns:a16="http://schemas.microsoft.com/office/drawing/2014/main" id="{A2CA4713-7F3D-43C0-994E-CBD44EC65DFC}"/>
                </a:ext>
              </a:extLst>
            </p:cNvPr>
            <p:cNvGrpSpPr/>
            <p:nvPr/>
          </p:nvGrpSpPr>
          <p:grpSpPr>
            <a:xfrm>
              <a:off x="569632" y="3018656"/>
              <a:ext cx="973357" cy="3714949"/>
              <a:chOff x="569632" y="3018656"/>
              <a:chExt cx="973357" cy="3714949"/>
            </a:xfrm>
          </p:grpSpPr>
          <p:pic>
            <p:nvPicPr>
              <p:cNvPr id="5" name="Graphic 4" descr="Document">
                <a:extLst>
                  <a:ext uri="{FF2B5EF4-FFF2-40B4-BE49-F238E27FC236}">
                    <a16:creationId xmlns:a16="http://schemas.microsoft.com/office/drawing/2014/main" id="{ADEB9718-F178-4340-8A20-EABFE2E329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632" y="3018656"/>
                <a:ext cx="914400" cy="914400"/>
              </a:xfrm>
              <a:prstGeom prst="rect">
                <a:avLst/>
              </a:prstGeom>
            </p:spPr>
          </p:pic>
          <p:pic>
            <p:nvPicPr>
              <p:cNvPr id="6" name="Graphic 5" descr="Document">
                <a:extLst>
                  <a:ext uri="{FF2B5EF4-FFF2-40B4-BE49-F238E27FC236}">
                    <a16:creationId xmlns:a16="http://schemas.microsoft.com/office/drawing/2014/main" id="{DC8FE212-FDA5-4227-B5E2-B53F9E552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7362" y="3968701"/>
                <a:ext cx="914400" cy="914400"/>
              </a:xfrm>
              <a:prstGeom prst="rect">
                <a:avLst/>
              </a:prstGeom>
            </p:spPr>
          </p:pic>
          <p:pic>
            <p:nvPicPr>
              <p:cNvPr id="7" name="Graphic 6" descr="Document">
                <a:extLst>
                  <a:ext uri="{FF2B5EF4-FFF2-40B4-BE49-F238E27FC236}">
                    <a16:creationId xmlns:a16="http://schemas.microsoft.com/office/drawing/2014/main" id="{FBF69406-7B20-428A-9B88-C7C5F7241C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5819205"/>
                <a:ext cx="914400" cy="914400"/>
              </a:xfrm>
              <a:prstGeom prst="rect">
                <a:avLst/>
              </a:prstGeom>
            </p:spPr>
          </p:pic>
          <p:pic>
            <p:nvPicPr>
              <p:cNvPr id="11" name="Graphic 10" descr="Document">
                <a:extLst>
                  <a:ext uri="{FF2B5EF4-FFF2-40B4-BE49-F238E27FC236}">
                    <a16:creationId xmlns:a16="http://schemas.microsoft.com/office/drawing/2014/main" id="{445F8A07-50BD-4190-A74D-8FB264329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4869160"/>
                <a:ext cx="914400" cy="914400"/>
              </a:xfrm>
              <a:prstGeom prst="rect">
                <a:avLst/>
              </a:prstGeom>
            </p:spPr>
          </p:pic>
        </p:grpSp>
        <p:pic>
          <p:nvPicPr>
            <p:cNvPr id="4" name="Graphic 3" descr="Smiling face outline">
              <a:extLst>
                <a:ext uri="{FF2B5EF4-FFF2-40B4-BE49-F238E27FC236}">
                  <a16:creationId xmlns:a16="http://schemas.microsoft.com/office/drawing/2014/main" id="{EF85E050-0A75-4FB0-9D80-FCD8FC96FE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649506" y="3018656"/>
              <a:ext cx="914400" cy="914400"/>
            </a:xfrm>
            <a:prstGeom prst="rect">
              <a:avLst/>
            </a:prstGeom>
          </p:spPr>
        </p:pic>
        <p:pic>
          <p:nvPicPr>
            <p:cNvPr id="12" name="Graphic 11" descr="Sad face with solid fill">
              <a:extLst>
                <a:ext uri="{FF2B5EF4-FFF2-40B4-BE49-F238E27FC236}">
                  <a16:creationId xmlns:a16="http://schemas.microsoft.com/office/drawing/2014/main" id="{06C57C5C-C180-47BB-96A9-7B5AECA339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649506" y="3968701"/>
              <a:ext cx="914400" cy="914400"/>
            </a:xfrm>
            <a:prstGeom prst="rect">
              <a:avLst/>
            </a:prstGeom>
          </p:spPr>
        </p:pic>
        <p:pic>
          <p:nvPicPr>
            <p:cNvPr id="27" name="Graphic 26" descr="Smiling face outline">
              <a:extLst>
                <a:ext uri="{FF2B5EF4-FFF2-40B4-BE49-F238E27FC236}">
                  <a16:creationId xmlns:a16="http://schemas.microsoft.com/office/drawing/2014/main" id="{4C0C4544-9DF6-471D-99D3-093F542282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649506" y="4869160"/>
              <a:ext cx="914400" cy="914400"/>
            </a:xfrm>
            <a:prstGeom prst="rect">
              <a:avLst/>
            </a:prstGeom>
          </p:spPr>
        </p:pic>
        <p:pic>
          <p:nvPicPr>
            <p:cNvPr id="29" name="Graphic 28">
              <a:extLst>
                <a:ext uri="{FF2B5EF4-FFF2-40B4-BE49-F238E27FC236}">
                  <a16:creationId xmlns:a16="http://schemas.microsoft.com/office/drawing/2014/main" id="{4CA36647-B7FE-4257-AE0D-BCD2F473CE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649506" y="5819205"/>
              <a:ext cx="914400" cy="914400"/>
            </a:xfrm>
            <a:prstGeom prst="rect">
              <a:avLst/>
            </a:prstGeom>
          </p:spPr>
        </p:pic>
      </p:grpSp>
      <p:grpSp>
        <p:nvGrpSpPr>
          <p:cNvPr id="39" name="Group 38">
            <a:extLst>
              <a:ext uri="{FF2B5EF4-FFF2-40B4-BE49-F238E27FC236}">
                <a16:creationId xmlns:a16="http://schemas.microsoft.com/office/drawing/2014/main" id="{BE7584AF-5FEA-44EC-B4B7-3CF9E1A5F710}"/>
              </a:ext>
              <a:ext uri="{C183D7F6-B498-43B3-948B-1728B52AA6E4}">
                <adec:decorative xmlns:adec="http://schemas.microsoft.com/office/drawing/2017/decorative" val="1"/>
              </a:ext>
            </a:extLst>
          </p:cNvPr>
          <p:cNvGrpSpPr/>
          <p:nvPr/>
        </p:nvGrpSpPr>
        <p:grpSpPr>
          <a:xfrm>
            <a:off x="3538467" y="3026419"/>
            <a:ext cx="1981469" cy="3786957"/>
            <a:chOff x="3538467" y="3026419"/>
            <a:chExt cx="1981469" cy="3786957"/>
          </a:xfrm>
        </p:grpSpPr>
        <p:grpSp>
          <p:nvGrpSpPr>
            <p:cNvPr id="30" name="Group 29">
              <a:extLst>
                <a:ext uri="{FF2B5EF4-FFF2-40B4-BE49-F238E27FC236}">
                  <a16:creationId xmlns:a16="http://schemas.microsoft.com/office/drawing/2014/main" id="{296D4F7C-B69C-40CF-84F8-A63D0B0A8821}"/>
                </a:ext>
              </a:extLst>
            </p:cNvPr>
            <p:cNvGrpSpPr/>
            <p:nvPr/>
          </p:nvGrpSpPr>
          <p:grpSpPr>
            <a:xfrm>
              <a:off x="3538467" y="3026419"/>
              <a:ext cx="973357" cy="3714949"/>
              <a:chOff x="569632" y="3018656"/>
              <a:chExt cx="973357" cy="3714949"/>
            </a:xfrm>
          </p:grpSpPr>
          <p:pic>
            <p:nvPicPr>
              <p:cNvPr id="31" name="Graphic 30" descr="Document">
                <a:extLst>
                  <a:ext uri="{FF2B5EF4-FFF2-40B4-BE49-F238E27FC236}">
                    <a16:creationId xmlns:a16="http://schemas.microsoft.com/office/drawing/2014/main" id="{E0AA6E0E-E05F-4BDA-92DF-3AD8D6CD7F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632" y="3018656"/>
                <a:ext cx="914400" cy="914400"/>
              </a:xfrm>
              <a:prstGeom prst="rect">
                <a:avLst/>
              </a:prstGeom>
            </p:spPr>
          </p:pic>
          <p:pic>
            <p:nvPicPr>
              <p:cNvPr id="32" name="Graphic 31" descr="Document">
                <a:extLst>
                  <a:ext uri="{FF2B5EF4-FFF2-40B4-BE49-F238E27FC236}">
                    <a16:creationId xmlns:a16="http://schemas.microsoft.com/office/drawing/2014/main" id="{74F4DCB2-43AC-46DD-BAE1-761291ED3F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7362" y="3968701"/>
                <a:ext cx="914400" cy="914400"/>
              </a:xfrm>
              <a:prstGeom prst="rect">
                <a:avLst/>
              </a:prstGeom>
            </p:spPr>
          </p:pic>
          <p:pic>
            <p:nvPicPr>
              <p:cNvPr id="33" name="Graphic 32" descr="Document">
                <a:extLst>
                  <a:ext uri="{FF2B5EF4-FFF2-40B4-BE49-F238E27FC236}">
                    <a16:creationId xmlns:a16="http://schemas.microsoft.com/office/drawing/2014/main" id="{62AFE685-5A94-4FEF-92C5-84559AE36B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5819205"/>
                <a:ext cx="914400" cy="914400"/>
              </a:xfrm>
              <a:prstGeom prst="rect">
                <a:avLst/>
              </a:prstGeom>
            </p:spPr>
          </p:pic>
          <p:pic>
            <p:nvPicPr>
              <p:cNvPr id="34" name="Graphic 33" descr="Document">
                <a:extLst>
                  <a:ext uri="{FF2B5EF4-FFF2-40B4-BE49-F238E27FC236}">
                    <a16:creationId xmlns:a16="http://schemas.microsoft.com/office/drawing/2014/main" id="{29D3AF24-720E-4F31-8CA4-11AECF88FC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4869160"/>
                <a:ext cx="914400" cy="914400"/>
              </a:xfrm>
              <a:prstGeom prst="rect">
                <a:avLst/>
              </a:prstGeom>
            </p:spPr>
          </p:pic>
        </p:grpSp>
        <p:pic>
          <p:nvPicPr>
            <p:cNvPr id="35" name="Graphic 34">
              <a:extLst>
                <a:ext uri="{FF2B5EF4-FFF2-40B4-BE49-F238E27FC236}">
                  <a16:creationId xmlns:a16="http://schemas.microsoft.com/office/drawing/2014/main" id="{7C8E3996-1B3A-4066-8235-7EAB5B5E5A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5536" y="3026419"/>
              <a:ext cx="914400" cy="914400"/>
            </a:xfrm>
            <a:prstGeom prst="rect">
              <a:avLst/>
            </a:prstGeom>
          </p:spPr>
        </p:pic>
        <p:pic>
          <p:nvPicPr>
            <p:cNvPr id="36" name="Graphic 35" descr="Smiling face outline">
              <a:extLst>
                <a:ext uri="{FF2B5EF4-FFF2-40B4-BE49-F238E27FC236}">
                  <a16:creationId xmlns:a16="http://schemas.microsoft.com/office/drawing/2014/main" id="{CBAC68E6-FC57-4002-9DF5-8550BA6926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605536" y="3954760"/>
              <a:ext cx="914400" cy="914400"/>
            </a:xfrm>
            <a:prstGeom prst="rect">
              <a:avLst/>
            </a:prstGeom>
          </p:spPr>
        </p:pic>
        <p:pic>
          <p:nvPicPr>
            <p:cNvPr id="37" name="Graphic 36">
              <a:extLst>
                <a:ext uri="{FF2B5EF4-FFF2-40B4-BE49-F238E27FC236}">
                  <a16:creationId xmlns:a16="http://schemas.microsoft.com/office/drawing/2014/main" id="{FC49E244-E0E2-4C28-9F59-15571401C0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5536" y="4890864"/>
              <a:ext cx="914400" cy="914400"/>
            </a:xfrm>
            <a:prstGeom prst="rect">
              <a:avLst/>
            </a:prstGeom>
          </p:spPr>
        </p:pic>
        <p:pic>
          <p:nvPicPr>
            <p:cNvPr id="38" name="Graphic 37" descr="Smiling face outline">
              <a:extLst>
                <a:ext uri="{FF2B5EF4-FFF2-40B4-BE49-F238E27FC236}">
                  <a16:creationId xmlns:a16="http://schemas.microsoft.com/office/drawing/2014/main" id="{262C3201-0DF8-48A3-A69E-68597077C4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605536" y="5898976"/>
              <a:ext cx="914400" cy="914400"/>
            </a:xfrm>
            <a:prstGeom prst="rect">
              <a:avLst/>
            </a:prstGeom>
          </p:spPr>
        </p:pic>
      </p:grpSp>
    </p:spTree>
    <p:extLst>
      <p:ext uri="{BB962C8B-B14F-4D97-AF65-F5344CB8AC3E}">
        <p14:creationId xmlns:p14="http://schemas.microsoft.com/office/powerpoint/2010/main" val="108807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Sample training and test data</a:t>
            </a:r>
            <a:endParaRPr lang="en-US" dirty="0"/>
          </a:p>
        </p:txBody>
      </p:sp>
      <p:sp>
        <p:nvSpPr>
          <p:cNvPr id="9" name="Content Placeholder 8"/>
          <p:cNvSpPr>
            <a:spLocks noGrp="1"/>
          </p:cNvSpPr>
          <p:nvPr>
            <p:ph type="body" sz="quarter" idx="13"/>
          </p:nvPr>
        </p:nvSpPr>
        <p:spPr>
          <a:xfrm>
            <a:off x="263352" y="1196752"/>
            <a:ext cx="8843682" cy="4417415"/>
          </a:xfrm>
        </p:spPr>
        <p:txBody>
          <a:bodyPr vert="horz" lIns="91440" tIns="45720" rIns="91440" bIns="45720" rtlCol="0" anchor="t">
            <a:noAutofit/>
          </a:bodyPr>
          <a:lstStyle/>
          <a:p>
            <a:pPr marL="0" indent="0">
              <a:buNone/>
            </a:pPr>
            <a:r>
              <a:rPr lang="en-GB" sz="2200" dirty="0">
                <a:latin typeface="Arial"/>
                <a:cs typeface="Arial"/>
              </a:rPr>
              <a:t>train = [</a:t>
            </a:r>
            <a:endParaRPr lang="en-US" sz="2200" dirty="0"/>
          </a:p>
          <a:p>
            <a:pPr marL="0" indent="0">
              <a:buNone/>
            </a:pPr>
            <a:r>
              <a:rPr lang="en-GB" sz="2200" dirty="0">
                <a:latin typeface="Arial"/>
                <a:cs typeface="Arial"/>
              </a:rPr>
              <a:t>    ('I love this sandwich.', '</a:t>
            </a:r>
            <a:r>
              <a:rPr lang="en-GB" sz="2200" dirty="0" err="1">
                <a:latin typeface="Arial"/>
                <a:cs typeface="Arial"/>
              </a:rPr>
              <a:t>pos</a:t>
            </a:r>
            <a:r>
              <a:rPr lang="en-GB" sz="2200" dirty="0">
                <a:latin typeface="Arial"/>
                <a:cs typeface="Arial"/>
              </a:rPr>
              <a:t>'),</a:t>
            </a:r>
          </a:p>
          <a:p>
            <a:pPr marL="0" indent="0">
              <a:buNone/>
            </a:pPr>
            <a:r>
              <a:rPr lang="en-GB" sz="2200" dirty="0">
                <a:latin typeface="Arial"/>
                <a:cs typeface="Arial"/>
              </a:rPr>
              <a:t>    ('this is an amazing place!', '</a:t>
            </a:r>
            <a:r>
              <a:rPr lang="en-GB" sz="2200" dirty="0" err="1">
                <a:latin typeface="Arial"/>
                <a:cs typeface="Arial"/>
              </a:rPr>
              <a:t>pos</a:t>
            </a:r>
            <a:r>
              <a:rPr lang="en-GB" sz="2200" dirty="0">
                <a:latin typeface="Arial"/>
                <a:cs typeface="Arial"/>
              </a:rPr>
              <a:t>'),</a:t>
            </a:r>
          </a:p>
          <a:p>
            <a:pPr marL="0" indent="0">
              <a:buNone/>
            </a:pPr>
            <a:r>
              <a:rPr lang="en-GB" sz="2200" dirty="0">
                <a:latin typeface="Arial"/>
                <a:cs typeface="Arial"/>
              </a:rPr>
              <a:t>    ('I feel very good about these beers.', '</a:t>
            </a:r>
            <a:r>
              <a:rPr lang="en-GB" sz="2200" dirty="0" err="1">
                <a:latin typeface="Arial"/>
                <a:cs typeface="Arial"/>
              </a:rPr>
              <a:t>pos</a:t>
            </a:r>
            <a:r>
              <a:rPr lang="en-GB" sz="2200" dirty="0">
                <a:latin typeface="Arial"/>
                <a:cs typeface="Arial"/>
              </a:rPr>
              <a:t>'),</a:t>
            </a:r>
          </a:p>
          <a:p>
            <a:pPr marL="0" indent="0">
              <a:buNone/>
            </a:pPr>
            <a:r>
              <a:rPr lang="en-GB" sz="2200" dirty="0">
                <a:latin typeface="Arial"/>
                <a:cs typeface="Arial"/>
              </a:rPr>
              <a:t>    ('this is my best work.', '</a:t>
            </a:r>
            <a:r>
              <a:rPr lang="en-GB" sz="2200" dirty="0" err="1">
                <a:latin typeface="Arial"/>
                <a:cs typeface="Arial"/>
              </a:rPr>
              <a:t>pos</a:t>
            </a:r>
            <a:r>
              <a:rPr lang="en-GB" sz="2200" dirty="0">
                <a:latin typeface="Arial"/>
                <a:cs typeface="Arial"/>
              </a:rPr>
              <a:t>'),</a:t>
            </a:r>
          </a:p>
          <a:p>
            <a:pPr marL="0" indent="0">
              <a:buNone/>
            </a:pPr>
            <a:r>
              <a:rPr lang="en-GB" sz="2200" dirty="0">
                <a:latin typeface="Arial"/>
                <a:cs typeface="Arial"/>
              </a:rPr>
              <a:t>    ("what an awesome view", '</a:t>
            </a:r>
            <a:r>
              <a:rPr lang="en-GB" sz="2200" dirty="0" err="1">
                <a:latin typeface="Arial"/>
                <a:cs typeface="Arial"/>
              </a:rPr>
              <a:t>pos</a:t>
            </a:r>
            <a:r>
              <a:rPr lang="en-GB" sz="2200" dirty="0">
                <a:latin typeface="Arial"/>
                <a:cs typeface="Arial"/>
              </a:rPr>
              <a:t>'),</a:t>
            </a:r>
          </a:p>
          <a:p>
            <a:pPr marL="0" indent="0">
              <a:buNone/>
            </a:pPr>
            <a:r>
              <a:rPr lang="en-GB" sz="2200" dirty="0">
                <a:latin typeface="Arial"/>
                <a:cs typeface="Arial"/>
              </a:rPr>
              <a:t>    ('I do not like this restaurant', 'neg'),</a:t>
            </a:r>
          </a:p>
          <a:p>
            <a:pPr marL="0" indent="0">
              <a:buNone/>
            </a:pPr>
            <a:r>
              <a:rPr lang="en-GB" sz="2200" dirty="0">
                <a:latin typeface="Arial"/>
                <a:cs typeface="Arial"/>
              </a:rPr>
              <a:t>    ('I am tired of this stuff.', 'neg'),</a:t>
            </a:r>
          </a:p>
          <a:p>
            <a:pPr marL="0" indent="0">
              <a:buNone/>
            </a:pPr>
            <a:r>
              <a:rPr lang="en-GB" sz="2200" dirty="0">
                <a:latin typeface="Arial"/>
                <a:cs typeface="Arial"/>
              </a:rPr>
              <a:t>    ("I can't deal with this", 'neg'),</a:t>
            </a:r>
          </a:p>
          <a:p>
            <a:pPr marL="0" indent="0">
              <a:buNone/>
            </a:pPr>
            <a:r>
              <a:rPr lang="en-GB" sz="2200" dirty="0">
                <a:latin typeface="Arial"/>
                <a:cs typeface="Arial"/>
              </a:rPr>
              <a:t>    ('he is my sworn enemy!', 'neg'),</a:t>
            </a:r>
          </a:p>
          <a:p>
            <a:pPr marL="0" indent="0">
              <a:buNone/>
            </a:pPr>
            <a:r>
              <a:rPr lang="en-GB" sz="2200" dirty="0">
                <a:latin typeface="Arial"/>
                <a:cs typeface="Arial"/>
              </a:rPr>
              <a:t>    ('my boss is horrible.', 'neg')]</a:t>
            </a:r>
            <a:endParaRPr lang="en-GB" sz="2200" dirty="0">
              <a:cs typeface="Arial"/>
            </a:endParaRPr>
          </a:p>
        </p:txBody>
      </p:sp>
      <p:sp>
        <p:nvSpPr>
          <p:cNvPr id="2" name="TextBox 1">
            <a:extLst>
              <a:ext uri="{FF2B5EF4-FFF2-40B4-BE49-F238E27FC236}">
                <a16:creationId xmlns:a16="http://schemas.microsoft.com/office/drawing/2014/main" id="{6E02BE68-FDA8-4F4F-A29D-69907F1EC88A}"/>
              </a:ext>
            </a:extLst>
          </p:cNvPr>
          <p:cNvSpPr txBox="1"/>
          <p:nvPr/>
        </p:nvSpPr>
        <p:spPr>
          <a:xfrm>
            <a:off x="6168008" y="1360308"/>
            <a:ext cx="5544616" cy="28684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GB" sz="2200" dirty="0">
                <a:latin typeface="Arial" panose="020B0604020202020204" pitchFamily="34" charset="0"/>
                <a:cs typeface="Arial" panose="020B0604020202020204" pitchFamily="34" charset="0"/>
              </a:rPr>
              <a:t>test</a:t>
            </a:r>
            <a:r>
              <a:rPr lang="en-GB" sz="2200" dirty="0">
                <a:latin typeface="Arial" panose="020B0604020202020204" pitchFamily="34" charset="0"/>
                <a:ea typeface="+mn-lt"/>
                <a:cs typeface="Arial" panose="020B0604020202020204" pitchFamily="34" charset="0"/>
              </a:rPr>
              <a:t> = [</a:t>
            </a:r>
            <a:endParaRPr lang="en-US" sz="2200" dirty="0">
              <a:latin typeface="Arial" panose="020B0604020202020204" pitchFamily="34" charset="0"/>
              <a:cs typeface="Arial" panose="020B0604020202020204" pitchFamily="34" charset="0"/>
            </a:endParaRPr>
          </a:p>
          <a:p>
            <a:pPr>
              <a:spcBef>
                <a:spcPct val="20000"/>
              </a:spcBef>
            </a:pPr>
            <a:r>
              <a:rPr lang="en-GB" sz="2200" dirty="0">
                <a:latin typeface="Arial" panose="020B0604020202020204" pitchFamily="34" charset="0"/>
                <a:ea typeface="+mn-lt"/>
                <a:cs typeface="Arial" panose="020B0604020202020204" pitchFamily="34" charset="0"/>
              </a:rPr>
              <a:t>     ('the beer was good.', '</a:t>
            </a:r>
            <a:r>
              <a:rPr lang="en-GB" sz="2200" dirty="0" err="1">
                <a:latin typeface="Arial" panose="020B0604020202020204" pitchFamily="34" charset="0"/>
                <a:ea typeface="+mn-lt"/>
                <a:cs typeface="Arial" panose="020B0604020202020204" pitchFamily="34" charset="0"/>
              </a:rPr>
              <a:t>pos</a:t>
            </a:r>
            <a:r>
              <a:rPr lang="en-GB" sz="2200" dirty="0">
                <a:latin typeface="Arial" panose="020B0604020202020204" pitchFamily="34" charset="0"/>
                <a:ea typeface="+mn-lt"/>
                <a:cs typeface="Arial" panose="020B0604020202020204" pitchFamily="34" charset="0"/>
              </a:rPr>
              <a:t>'),</a:t>
            </a:r>
          </a:p>
          <a:p>
            <a:pPr>
              <a:spcBef>
                <a:spcPct val="20000"/>
              </a:spcBef>
            </a:pPr>
            <a:r>
              <a:rPr lang="en-GB" sz="2200" dirty="0">
                <a:latin typeface="Arial" panose="020B0604020202020204" pitchFamily="34" charset="0"/>
                <a:ea typeface="+mn-lt"/>
                <a:cs typeface="Arial" panose="020B0604020202020204" pitchFamily="34" charset="0"/>
              </a:rPr>
              <a:t>     ('I do not enjoy my job', 'neg'),</a:t>
            </a:r>
          </a:p>
          <a:p>
            <a:pPr>
              <a:spcBef>
                <a:spcPct val="20000"/>
              </a:spcBef>
            </a:pPr>
            <a:r>
              <a:rPr lang="en-GB" sz="2200" dirty="0">
                <a:latin typeface="Arial" panose="020B0604020202020204" pitchFamily="34" charset="0"/>
                <a:ea typeface="+mn-lt"/>
                <a:cs typeface="Arial" panose="020B0604020202020204" pitchFamily="34" charset="0"/>
              </a:rPr>
              <a:t>     ("I </a:t>
            </a:r>
            <a:r>
              <a:rPr lang="en-GB" sz="2200" dirty="0" err="1">
                <a:latin typeface="Arial" panose="020B0604020202020204" pitchFamily="34" charset="0"/>
                <a:ea typeface="+mn-lt"/>
                <a:cs typeface="Arial" panose="020B0604020202020204" pitchFamily="34" charset="0"/>
              </a:rPr>
              <a:t>ain't</a:t>
            </a:r>
            <a:r>
              <a:rPr lang="en-GB" sz="2200" dirty="0">
                <a:latin typeface="Arial" panose="020B0604020202020204" pitchFamily="34" charset="0"/>
                <a:ea typeface="+mn-lt"/>
                <a:cs typeface="Arial" panose="020B0604020202020204" pitchFamily="34" charset="0"/>
              </a:rPr>
              <a:t> feeling dandy today.", 'neg'),</a:t>
            </a:r>
          </a:p>
          <a:p>
            <a:pPr>
              <a:spcBef>
                <a:spcPct val="20000"/>
              </a:spcBef>
            </a:pPr>
            <a:r>
              <a:rPr lang="en-GB" sz="2200" dirty="0">
                <a:latin typeface="Arial" panose="020B0604020202020204" pitchFamily="34" charset="0"/>
                <a:ea typeface="+mn-lt"/>
                <a:cs typeface="Arial" panose="020B0604020202020204" pitchFamily="34" charset="0"/>
              </a:rPr>
              <a:t>     ("I feel amazing!", '</a:t>
            </a:r>
            <a:r>
              <a:rPr lang="en-GB" sz="2200" dirty="0" err="1">
                <a:latin typeface="Arial" panose="020B0604020202020204" pitchFamily="34" charset="0"/>
                <a:ea typeface="+mn-lt"/>
                <a:cs typeface="Arial" panose="020B0604020202020204" pitchFamily="34" charset="0"/>
              </a:rPr>
              <a:t>pos</a:t>
            </a:r>
            <a:r>
              <a:rPr lang="en-GB" sz="2200" dirty="0">
                <a:latin typeface="Arial" panose="020B0604020202020204" pitchFamily="34" charset="0"/>
                <a:ea typeface="+mn-lt"/>
                <a:cs typeface="Arial" panose="020B0604020202020204" pitchFamily="34" charset="0"/>
              </a:rPr>
              <a:t>'),</a:t>
            </a:r>
          </a:p>
          <a:p>
            <a:pPr>
              <a:spcBef>
                <a:spcPct val="20000"/>
              </a:spcBef>
            </a:pPr>
            <a:r>
              <a:rPr lang="en-GB" sz="2200" dirty="0">
                <a:latin typeface="Arial" panose="020B0604020202020204" pitchFamily="34" charset="0"/>
                <a:ea typeface="+mn-lt"/>
                <a:cs typeface="Arial" panose="020B0604020202020204" pitchFamily="34" charset="0"/>
              </a:rPr>
              <a:t>     ('Gary is a friend of mine.', '</a:t>
            </a:r>
            <a:r>
              <a:rPr lang="en-GB" sz="2200" dirty="0" err="1">
                <a:latin typeface="Arial" panose="020B0604020202020204" pitchFamily="34" charset="0"/>
                <a:ea typeface="+mn-lt"/>
                <a:cs typeface="Arial" panose="020B0604020202020204" pitchFamily="34" charset="0"/>
              </a:rPr>
              <a:t>pos</a:t>
            </a:r>
            <a:r>
              <a:rPr lang="en-GB" sz="2200" dirty="0">
                <a:latin typeface="Arial" panose="020B0604020202020204" pitchFamily="34" charset="0"/>
                <a:ea typeface="+mn-lt"/>
                <a:cs typeface="Arial" panose="020B0604020202020204" pitchFamily="34" charset="0"/>
              </a:rPr>
              <a:t>'),</a:t>
            </a:r>
          </a:p>
          <a:p>
            <a:pPr>
              <a:spcBef>
                <a:spcPct val="20000"/>
              </a:spcBef>
            </a:pPr>
            <a:r>
              <a:rPr lang="en-GB" sz="2200" dirty="0">
                <a:latin typeface="Arial" panose="020B0604020202020204" pitchFamily="34" charset="0"/>
                <a:ea typeface="+mn-lt"/>
                <a:cs typeface="Arial" panose="020B0604020202020204" pitchFamily="34" charset="0"/>
              </a:rPr>
              <a:t>     ("I can't believe I'm doing this.", 'neg')]</a:t>
            </a:r>
          </a:p>
        </p:txBody>
      </p:sp>
    </p:spTree>
    <p:extLst>
      <p:ext uri="{BB962C8B-B14F-4D97-AF65-F5344CB8AC3E}">
        <p14:creationId xmlns:p14="http://schemas.microsoft.com/office/powerpoint/2010/main" val="150347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Training and testing</a:t>
            </a:r>
            <a:endParaRPr lang="en-US" dirty="0"/>
          </a:p>
        </p:txBody>
      </p:sp>
      <p:sp>
        <p:nvSpPr>
          <p:cNvPr id="3" name="TextBox 2">
            <a:extLst>
              <a:ext uri="{FF2B5EF4-FFF2-40B4-BE49-F238E27FC236}">
                <a16:creationId xmlns:a16="http://schemas.microsoft.com/office/drawing/2014/main" id="{67EE1724-4BAC-4E3C-A88F-2839DD1EFBD3}"/>
              </a:ext>
            </a:extLst>
          </p:cNvPr>
          <p:cNvSpPr txBox="1"/>
          <p:nvPr/>
        </p:nvSpPr>
        <p:spPr>
          <a:xfrm>
            <a:off x="595808" y="1672932"/>
            <a:ext cx="10972800" cy="3477875"/>
          </a:xfrm>
          <a:prstGeom prst="rect">
            <a:avLst/>
          </a:prstGeom>
          <a:noFill/>
        </p:spPr>
        <p:txBody>
          <a:bodyPr wrap="square" rtlCol="0">
            <a:spAutoFit/>
          </a:bodyPr>
          <a:lstStyle/>
          <a:p>
            <a:r>
              <a:rPr lang="en-GB" sz="2200" dirty="0">
                <a:cs typeface="Arial"/>
              </a:rPr>
              <a:t>Training = associates features (words) to scores </a:t>
            </a:r>
          </a:p>
          <a:p>
            <a:endParaRPr lang="en-GB" sz="2200" dirty="0">
              <a:cs typeface="Arial"/>
            </a:endParaRPr>
          </a:p>
          <a:p>
            <a:r>
              <a:rPr lang="en-GB" sz="2200" dirty="0">
                <a:cs typeface="Arial"/>
              </a:rPr>
              <a:t>Example:	word1 = ‘</a:t>
            </a:r>
            <a:r>
              <a:rPr lang="en-GB" sz="2200" dirty="0" err="1">
                <a:cs typeface="Arial"/>
              </a:rPr>
              <a:t>pos</a:t>
            </a:r>
            <a:r>
              <a:rPr lang="en-GB" sz="2200" dirty="0">
                <a:cs typeface="Arial"/>
              </a:rPr>
              <a:t>’, </a:t>
            </a:r>
          </a:p>
          <a:p>
            <a:r>
              <a:rPr lang="en-GB" sz="2200" dirty="0">
                <a:cs typeface="Arial"/>
              </a:rPr>
              <a:t>		word2 = ‘</a:t>
            </a:r>
            <a:r>
              <a:rPr lang="en-GB" sz="2200" dirty="0" err="1">
                <a:cs typeface="Arial"/>
              </a:rPr>
              <a:t>pos</a:t>
            </a:r>
            <a:r>
              <a:rPr lang="en-GB" sz="2200" dirty="0">
                <a:cs typeface="Arial"/>
              </a:rPr>
              <a:t>’,</a:t>
            </a:r>
          </a:p>
          <a:p>
            <a:r>
              <a:rPr lang="en-GB" sz="2200" dirty="0">
                <a:cs typeface="Arial"/>
              </a:rPr>
              <a:t>		…</a:t>
            </a:r>
          </a:p>
          <a:p>
            <a:r>
              <a:rPr lang="en-GB" sz="2200" dirty="0">
                <a:cs typeface="Arial"/>
              </a:rPr>
              <a:t>		</a:t>
            </a:r>
            <a:r>
              <a:rPr lang="en-GB" sz="2200" dirty="0" err="1">
                <a:cs typeface="Arial"/>
              </a:rPr>
              <a:t>wordn</a:t>
            </a:r>
            <a:r>
              <a:rPr lang="en-GB" sz="2200" dirty="0">
                <a:cs typeface="Arial"/>
              </a:rPr>
              <a:t> = ‘neg’</a:t>
            </a:r>
          </a:p>
          <a:p>
            <a:endParaRPr lang="en-GB" sz="2200" dirty="0">
              <a:cs typeface="Arial"/>
            </a:endParaRPr>
          </a:p>
          <a:p>
            <a:endParaRPr lang="en-GB" sz="2200" dirty="0">
              <a:cs typeface="Arial"/>
            </a:endParaRPr>
          </a:p>
          <a:p>
            <a:r>
              <a:rPr lang="en-GB" sz="2200" dirty="0">
                <a:latin typeface="Arial" panose="020B0604020202020204" pitchFamily="34" charset="0"/>
                <a:cs typeface="Arial" panose="020B0604020202020204" pitchFamily="34" charset="0"/>
              </a:rPr>
              <a:t>Test = sums feature associations to get probable score </a:t>
            </a:r>
          </a:p>
          <a:p>
            <a:r>
              <a:rPr lang="en-GB" sz="2200" dirty="0">
                <a:latin typeface="Arial" panose="020B0604020202020204" pitchFamily="34" charset="0"/>
                <a:cs typeface="Arial" panose="020B0604020202020204" pitchFamily="34" charset="0"/>
              </a:rPr>
              <a:t>Example:	‘</a:t>
            </a:r>
            <a:r>
              <a:rPr lang="en-GB" sz="2200" dirty="0" err="1">
                <a:latin typeface="Arial" panose="020B0604020202020204" pitchFamily="34" charset="0"/>
                <a:cs typeface="Arial" panose="020B0604020202020204" pitchFamily="34" charset="0"/>
              </a:rPr>
              <a:t>pos</a:t>
            </a:r>
            <a:r>
              <a:rPr lang="en-GB" sz="2200" dirty="0">
                <a:latin typeface="Arial" panose="020B0604020202020204" pitchFamily="34" charset="0"/>
                <a:cs typeface="Arial" panose="020B0604020202020204" pitchFamily="34" charset="0"/>
              </a:rPr>
              <a:t>’ + ‘neg’ + ‘</a:t>
            </a:r>
            <a:r>
              <a:rPr lang="en-GB" sz="2200" dirty="0" err="1">
                <a:latin typeface="Arial" panose="020B0604020202020204" pitchFamily="34" charset="0"/>
                <a:cs typeface="Arial" panose="020B0604020202020204" pitchFamily="34" charset="0"/>
              </a:rPr>
              <a:t>pos</a:t>
            </a:r>
            <a:r>
              <a:rPr lang="en-GB" sz="2200" dirty="0">
                <a:latin typeface="Arial" panose="020B0604020202020204" pitchFamily="34" charset="0"/>
                <a:cs typeface="Arial" panose="020B0604020202020204" pitchFamily="34" charset="0"/>
              </a:rPr>
              <a:t>’ = ‘</a:t>
            </a:r>
            <a:r>
              <a:rPr lang="en-GB" sz="2200" dirty="0" err="1">
                <a:latin typeface="Arial" panose="020B0604020202020204" pitchFamily="34" charset="0"/>
                <a:cs typeface="Arial" panose="020B0604020202020204" pitchFamily="34" charset="0"/>
              </a:rPr>
              <a:t>pos</a:t>
            </a:r>
            <a:r>
              <a:rPr lang="en-GB" sz="2200"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993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latin typeface="Arial"/>
                <a:cs typeface="Arial"/>
              </a:rPr>
              <a:t>Naïve Bayes Classification – basic frequency in action</a:t>
            </a:r>
            <a:endParaRPr lang="en-US"/>
          </a:p>
        </p:txBody>
      </p:sp>
      <p:sp>
        <p:nvSpPr>
          <p:cNvPr id="9" name="Content Placeholder 8"/>
          <p:cNvSpPr>
            <a:spLocks noGrp="1"/>
          </p:cNvSpPr>
          <p:nvPr>
            <p:ph type="body" sz="quarter" idx="13"/>
          </p:nvPr>
        </p:nvSpPr>
        <p:spPr>
          <a:xfrm>
            <a:off x="838199" y="1548713"/>
            <a:ext cx="9977271" cy="4065454"/>
          </a:xfrm>
        </p:spPr>
        <p:txBody>
          <a:bodyPr vert="horz" lIns="91440" tIns="45720" rIns="91440" bIns="45720" rtlCol="0" anchor="t">
            <a:normAutofit/>
          </a:bodyPr>
          <a:lstStyle/>
          <a:p>
            <a:pPr marL="0" indent="0">
              <a:buNone/>
            </a:pPr>
            <a:r>
              <a:rPr lang="en-GB" sz="2000" dirty="0">
                <a:latin typeface="Arial"/>
                <a:cs typeface="Arial"/>
              </a:rPr>
              <a:t>Training = 'I' 'love' 'this' 'sandwich' (</a:t>
            </a:r>
            <a:r>
              <a:rPr lang="en-GB" sz="2000" dirty="0" err="1">
                <a:latin typeface="Arial"/>
                <a:cs typeface="Arial"/>
              </a:rPr>
              <a:t>pos</a:t>
            </a:r>
            <a:r>
              <a:rPr lang="en-GB" sz="2000" dirty="0">
                <a:latin typeface="Arial"/>
                <a:cs typeface="Arial"/>
              </a:rPr>
              <a:t>) plus 'I' "can't" 'deal' 'with' 'this' (neg) </a:t>
            </a:r>
            <a:endParaRPr lang="en-GB" dirty="0">
              <a:cs typeface="Arial"/>
            </a:endParaRPr>
          </a:p>
          <a:p>
            <a:pPr>
              <a:buNone/>
            </a:pPr>
            <a:r>
              <a:rPr lang="en-GB" sz="2000" dirty="0">
                <a:latin typeface="Arial"/>
                <a:cs typeface="Arial"/>
              </a:rPr>
              <a:t>                     '</a:t>
            </a:r>
            <a:r>
              <a:rPr lang="en-GB" sz="2000" dirty="0">
                <a:solidFill>
                  <a:srgbClr val="0070C0"/>
                </a:solidFill>
                <a:latin typeface="Arial"/>
                <a:cs typeface="Arial"/>
              </a:rPr>
              <a:t>love</a:t>
            </a:r>
            <a:r>
              <a:rPr lang="en-GB" sz="2000" dirty="0">
                <a:latin typeface="Arial"/>
                <a:cs typeface="Arial"/>
              </a:rPr>
              <a:t>'         '</a:t>
            </a:r>
            <a:r>
              <a:rPr lang="en-GB" sz="2000" dirty="0">
                <a:solidFill>
                  <a:srgbClr val="0070C0"/>
                </a:solidFill>
                <a:latin typeface="Arial"/>
                <a:cs typeface="Arial"/>
              </a:rPr>
              <a:t>sandwich</a:t>
            </a:r>
            <a:r>
              <a:rPr lang="en-GB" sz="2000" dirty="0">
                <a:latin typeface="Arial"/>
                <a:cs typeface="Arial"/>
              </a:rPr>
              <a:t>'                     "</a:t>
            </a:r>
            <a:r>
              <a:rPr lang="en-GB" sz="2000" dirty="0">
                <a:solidFill>
                  <a:srgbClr val="C00000"/>
                </a:solidFill>
                <a:latin typeface="Arial"/>
                <a:cs typeface="Arial"/>
              </a:rPr>
              <a:t>can't</a:t>
            </a:r>
            <a:r>
              <a:rPr lang="en-GB" sz="2000" dirty="0">
                <a:latin typeface="Arial"/>
                <a:cs typeface="Arial"/>
              </a:rPr>
              <a:t>" '</a:t>
            </a:r>
            <a:r>
              <a:rPr lang="en-GB" sz="2000" dirty="0">
                <a:solidFill>
                  <a:srgbClr val="C00000"/>
                </a:solidFill>
                <a:latin typeface="Arial"/>
                <a:cs typeface="Arial"/>
              </a:rPr>
              <a:t>deal</a:t>
            </a:r>
            <a:r>
              <a:rPr lang="en-GB" sz="2000" dirty="0">
                <a:latin typeface="Arial"/>
                <a:cs typeface="Arial"/>
              </a:rPr>
              <a:t>' '</a:t>
            </a:r>
            <a:r>
              <a:rPr lang="en-GB" sz="2000" dirty="0">
                <a:solidFill>
                  <a:srgbClr val="C00000"/>
                </a:solidFill>
                <a:latin typeface="Arial"/>
                <a:cs typeface="Arial"/>
              </a:rPr>
              <a:t>with</a:t>
            </a:r>
            <a:r>
              <a:rPr lang="en-GB" sz="2000" dirty="0">
                <a:latin typeface="Arial"/>
                <a:cs typeface="Arial"/>
              </a:rPr>
              <a:t>’ </a:t>
            </a:r>
          </a:p>
          <a:p>
            <a:pPr>
              <a:buNone/>
            </a:pPr>
            <a:r>
              <a:rPr lang="en-GB" sz="2000" dirty="0">
                <a:latin typeface="Arial"/>
                <a:cs typeface="Arial"/>
              </a:rPr>
              <a:t>                 'I'          'this'                                   'I'                              'this’</a:t>
            </a:r>
            <a:endParaRPr lang="en-GB" sz="2000" dirty="0">
              <a:cs typeface="Arial"/>
            </a:endParaRPr>
          </a:p>
          <a:p>
            <a:pPr>
              <a:buNone/>
            </a:pPr>
            <a:endParaRPr lang="en-GB" sz="2000" dirty="0">
              <a:latin typeface="Arial"/>
              <a:cs typeface="Arial"/>
            </a:endParaRPr>
          </a:p>
          <a:p>
            <a:pPr>
              <a:buNone/>
            </a:pPr>
            <a:r>
              <a:rPr lang="en-GB" sz="2000" dirty="0">
                <a:latin typeface="Arial"/>
                <a:cs typeface="Arial"/>
              </a:rPr>
              <a:t>Test =       ‘I deal with sandwiches’ (neg)</a:t>
            </a:r>
          </a:p>
          <a:p>
            <a:pPr>
              <a:buNone/>
            </a:pPr>
            <a:r>
              <a:rPr lang="en-GB" sz="2000" dirty="0">
                <a:latin typeface="Arial"/>
                <a:cs typeface="Arial"/>
              </a:rPr>
              <a:t>                 'I </a:t>
            </a:r>
            <a:r>
              <a:rPr lang="en-GB" sz="2000" dirty="0">
                <a:solidFill>
                  <a:srgbClr val="FF0000"/>
                </a:solidFill>
                <a:latin typeface="Arial"/>
                <a:cs typeface="Arial"/>
              </a:rPr>
              <a:t>deal</a:t>
            </a:r>
            <a:r>
              <a:rPr lang="en-GB" sz="2000" dirty="0">
                <a:latin typeface="Arial"/>
                <a:cs typeface="Arial"/>
              </a:rPr>
              <a:t> </a:t>
            </a:r>
            <a:r>
              <a:rPr lang="en-GB" sz="2000" dirty="0">
                <a:solidFill>
                  <a:srgbClr val="FF0000"/>
                </a:solidFill>
                <a:latin typeface="Arial"/>
                <a:cs typeface="Arial"/>
              </a:rPr>
              <a:t>with</a:t>
            </a:r>
            <a:r>
              <a:rPr lang="en-GB" sz="2000" dirty="0">
                <a:latin typeface="Arial"/>
                <a:cs typeface="Arial"/>
              </a:rPr>
              <a:t> </a:t>
            </a:r>
            <a:r>
              <a:rPr lang="en-GB" sz="2000" dirty="0">
                <a:solidFill>
                  <a:srgbClr val="0070C0"/>
                </a:solidFill>
                <a:latin typeface="Arial"/>
                <a:cs typeface="Arial"/>
              </a:rPr>
              <a:t>sandwiches</a:t>
            </a:r>
            <a:r>
              <a:rPr lang="en-GB" sz="2000" dirty="0">
                <a:latin typeface="Arial"/>
                <a:cs typeface="Arial"/>
              </a:rPr>
              <a:t>’</a:t>
            </a:r>
            <a:endParaRPr lang="en-GB" sz="2000" dirty="0">
              <a:latin typeface="Arial"/>
              <a:cs typeface="Arial"/>
              <a:sym typeface="Wingdings" panose="05000000000000000000" pitchFamily="2" charset="2"/>
            </a:endParaRPr>
          </a:p>
          <a:p>
            <a:pPr>
              <a:buNone/>
            </a:pPr>
            <a:endParaRPr lang="en-GB" sz="2000" dirty="0">
              <a:latin typeface="Arial"/>
              <a:cs typeface="Arial"/>
            </a:endParaRPr>
          </a:p>
          <a:p>
            <a:pPr>
              <a:buNone/>
            </a:pPr>
            <a:r>
              <a:rPr lang="en-GB" sz="2000" dirty="0">
                <a:latin typeface="Arial"/>
                <a:cs typeface="Arial"/>
                <a:sym typeface="Wingdings" panose="05000000000000000000" pitchFamily="2" charset="2"/>
              </a:rPr>
              <a:t>Prediction = ‘neg’ 				Actual = ‘neg’</a:t>
            </a:r>
          </a:p>
          <a:p>
            <a:pPr>
              <a:buNone/>
            </a:pPr>
            <a:r>
              <a:rPr lang="en-GB" sz="2000" dirty="0">
                <a:latin typeface="Arial"/>
                <a:cs typeface="Arial"/>
                <a:sym typeface="Wingdings" panose="05000000000000000000" pitchFamily="2" charset="2"/>
              </a:rPr>
              <a:t>Prediction strength = </a:t>
            </a:r>
            <a:r>
              <a:rPr lang="en-GB" sz="2000" dirty="0">
                <a:latin typeface="Arial"/>
                <a:cs typeface="Arial"/>
              </a:rPr>
              <a:t>–0.25. </a:t>
            </a:r>
          </a:p>
          <a:p>
            <a:pPr>
              <a:buNone/>
            </a:pPr>
            <a:endParaRPr lang="en-GB" sz="2000" dirty="0">
              <a:latin typeface="Arial"/>
              <a:cs typeface="Arial"/>
            </a:endParaRPr>
          </a:p>
          <a:p>
            <a:pPr>
              <a:buNone/>
            </a:pPr>
            <a:r>
              <a:rPr lang="en-GB" sz="2000" dirty="0">
                <a:latin typeface="Arial"/>
                <a:cs typeface="Arial"/>
              </a:rPr>
              <a:t>There are more sophisticated options if you want a custom naïve </a:t>
            </a:r>
            <a:r>
              <a:rPr lang="en-GB" sz="2000" dirty="0" err="1">
                <a:latin typeface="Arial"/>
                <a:cs typeface="Arial"/>
              </a:rPr>
              <a:t>bayes</a:t>
            </a:r>
            <a:r>
              <a:rPr lang="en-GB" sz="2000" dirty="0">
                <a:latin typeface="Arial"/>
                <a:cs typeface="Arial"/>
              </a:rPr>
              <a:t> classifier. </a:t>
            </a:r>
          </a:p>
        </p:txBody>
      </p:sp>
    </p:spTree>
    <p:extLst>
      <p:ext uri="{BB962C8B-B14F-4D97-AF65-F5344CB8AC3E}">
        <p14:creationId xmlns:p14="http://schemas.microsoft.com/office/powerpoint/2010/main" val="203315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5590-2871-0B11-0ABC-AFE87CB63FFC}"/>
              </a:ext>
            </a:extLst>
          </p:cNvPr>
          <p:cNvSpPr>
            <a:spLocks noGrp="1"/>
          </p:cNvSpPr>
          <p:nvPr>
            <p:ph type="title"/>
          </p:nvPr>
        </p:nvSpPr>
        <p:spPr/>
        <p:txBody>
          <a:bodyPr/>
          <a:lstStyle/>
          <a:p>
            <a:r>
              <a:rPr lang="en-GB" dirty="0"/>
              <a:t>Which of these text-mining methods is most interesting to you? </a:t>
            </a:r>
          </a:p>
        </p:txBody>
      </p:sp>
      <p:pic>
        <p:nvPicPr>
          <p:cNvPr id="5" name="Picture 4" descr="Of the 20 respondents to the poll, 0 were most interested in named entity recognition, 2 in frequency counts, 2 in word similarity, 1 in document similarity, 7 in auto classification and 8 in sentiment analysis.">
            <a:extLst>
              <a:ext uri="{FF2B5EF4-FFF2-40B4-BE49-F238E27FC236}">
                <a16:creationId xmlns:a16="http://schemas.microsoft.com/office/drawing/2014/main" id="{67942638-6CD6-18E5-53C4-287D9ABBEEBF}"/>
              </a:ext>
            </a:extLst>
          </p:cNvPr>
          <p:cNvPicPr>
            <a:picLocks noChangeAspect="1"/>
          </p:cNvPicPr>
          <p:nvPr/>
        </p:nvPicPr>
        <p:blipFill rotWithShape="1">
          <a:blip r:embed="rId2">
            <a:extLst>
              <a:ext uri="{28A0092B-C50C-407E-A947-70E740481C1C}">
                <a14:useLocalDpi xmlns:a14="http://schemas.microsoft.com/office/drawing/2010/main" val="0"/>
              </a:ext>
            </a:extLst>
          </a:blip>
          <a:srcRect t="27951"/>
          <a:stretch/>
        </p:blipFill>
        <p:spPr>
          <a:xfrm>
            <a:off x="0" y="1916832"/>
            <a:ext cx="12192000" cy="4941168"/>
          </a:xfrm>
          <a:prstGeom prst="rect">
            <a:avLst/>
          </a:prstGeom>
        </p:spPr>
      </p:pic>
    </p:spTree>
    <p:extLst>
      <p:ext uri="{BB962C8B-B14F-4D97-AF65-F5344CB8AC3E}">
        <p14:creationId xmlns:p14="http://schemas.microsoft.com/office/powerpoint/2010/main" val="1971691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3496-AA99-1A6A-E847-F1AED8F3687B}"/>
              </a:ext>
            </a:extLst>
          </p:cNvPr>
          <p:cNvSpPr>
            <a:spLocks noGrp="1"/>
          </p:cNvSpPr>
          <p:nvPr>
            <p:ph type="title"/>
          </p:nvPr>
        </p:nvSpPr>
        <p:spPr/>
        <p:txBody>
          <a:bodyPr/>
          <a:lstStyle/>
          <a:p>
            <a:r>
              <a:rPr lang="en-GB" dirty="0"/>
              <a:t>What do you think you might use text-mining for?</a:t>
            </a:r>
          </a:p>
        </p:txBody>
      </p:sp>
      <p:pic>
        <p:nvPicPr>
          <p:cNvPr id="4" name="Picture 3" descr="Respondents reported wanting to use text-mining to study customer interests, online hate speech, student feedback, interviews, quality of reporting, tweets from museum visitors, method use, sustainability reporting, policy documents for criminal records connections, participant utterances, manager attitudes about environmental disclosure and user experiences. ">
            <a:extLst>
              <a:ext uri="{FF2B5EF4-FFF2-40B4-BE49-F238E27FC236}">
                <a16:creationId xmlns:a16="http://schemas.microsoft.com/office/drawing/2014/main" id="{9BD6EC11-6A75-B26E-D856-A7B7C1EAA98C}"/>
              </a:ext>
            </a:extLst>
          </p:cNvPr>
          <p:cNvPicPr>
            <a:picLocks noChangeAspect="1"/>
          </p:cNvPicPr>
          <p:nvPr/>
        </p:nvPicPr>
        <p:blipFill rotWithShape="1">
          <a:blip r:embed="rId2">
            <a:extLst>
              <a:ext uri="{28A0092B-C50C-407E-A947-70E740481C1C}">
                <a14:useLocalDpi xmlns:a14="http://schemas.microsoft.com/office/drawing/2010/main" val="0"/>
              </a:ext>
            </a:extLst>
          </a:blip>
          <a:srcRect t="31100"/>
          <a:stretch/>
        </p:blipFill>
        <p:spPr>
          <a:xfrm>
            <a:off x="0" y="1340768"/>
            <a:ext cx="12192000" cy="4725144"/>
          </a:xfrm>
          <a:prstGeom prst="rect">
            <a:avLst/>
          </a:prstGeom>
        </p:spPr>
      </p:pic>
      <p:pic>
        <p:nvPicPr>
          <p:cNvPr id="6" name="Picture 5">
            <a:extLst>
              <a:ext uri="{FF2B5EF4-FFF2-40B4-BE49-F238E27FC236}">
                <a16:creationId xmlns:a16="http://schemas.microsoft.com/office/drawing/2014/main" id="{1201A17F-B8A2-292C-ED12-2F1A07C498C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31100" b="48950"/>
          <a:stretch/>
        </p:blipFill>
        <p:spPr>
          <a:xfrm>
            <a:off x="0" y="4869160"/>
            <a:ext cx="12192000" cy="1368152"/>
          </a:xfrm>
          <a:prstGeom prst="rect">
            <a:avLst/>
          </a:prstGeom>
        </p:spPr>
      </p:pic>
    </p:spTree>
    <p:extLst>
      <p:ext uri="{BB962C8B-B14F-4D97-AF65-F5344CB8AC3E}">
        <p14:creationId xmlns:p14="http://schemas.microsoft.com/office/powerpoint/2010/main" val="210834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Troubleshooting audio problems</a:t>
            </a:r>
          </a:p>
        </p:txBody>
      </p:sp>
      <p:sp>
        <p:nvSpPr>
          <p:cNvPr id="3" name="Text Placeholder 2"/>
          <p:cNvSpPr>
            <a:spLocks noGrp="1"/>
          </p:cNvSpPr>
          <p:nvPr>
            <p:ph type="body" sz="quarter" idx="13"/>
          </p:nvPr>
        </p:nvSpPr>
        <p:spPr/>
        <p:txBody>
          <a:bodyPr>
            <a:normAutofit fontScale="92500" lnSpcReduction="20000"/>
          </a:bodyPr>
          <a:lstStyle/>
          <a:p>
            <a:r>
              <a:rPr lang="en-GB" dirty="0"/>
              <a:t>Check your speaker/headset is plugged in / volume is on.</a:t>
            </a:r>
          </a:p>
          <a:p>
            <a:r>
              <a:rPr lang="en-GB" dirty="0"/>
              <a:t>Click on audio to change to listening via phone</a:t>
            </a:r>
          </a:p>
          <a:p>
            <a:r>
              <a:rPr lang="en-GB" dirty="0"/>
              <a:t>We are recording this webinar and will post it on YouTube (https://www.youtube.com/user/UKDATASERVICE)</a:t>
            </a:r>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2777420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Efficiency</a:t>
            </a:r>
            <a:endParaRPr lang="en-US" dirty="0"/>
          </a:p>
        </p:txBody>
      </p:sp>
      <p:sp>
        <p:nvSpPr>
          <p:cNvPr id="9" name="Content Placeholder 8"/>
          <p:cNvSpPr>
            <a:spLocks noGrp="1"/>
          </p:cNvSpPr>
          <p:nvPr>
            <p:ph type="body" sz="quarter" idx="13"/>
          </p:nvPr>
        </p:nvSpPr>
        <p:spPr>
          <a:xfrm>
            <a:off x="838200" y="1548713"/>
            <a:ext cx="10514384" cy="4065454"/>
          </a:xfrm>
        </p:spPr>
        <p:txBody>
          <a:bodyPr vert="horz" lIns="91440" tIns="45720" rIns="91440" bIns="45720" rtlCol="0" anchor="t">
            <a:normAutofit/>
          </a:bodyPr>
          <a:lstStyle/>
          <a:p>
            <a:pPr>
              <a:buNone/>
            </a:pPr>
            <a:r>
              <a:rPr lang="en-GB" sz="2000" dirty="0">
                <a:latin typeface="Arial"/>
                <a:cs typeface="Arial"/>
              </a:rPr>
              <a:t>Real training and test data sets are huge.</a:t>
            </a:r>
          </a:p>
          <a:p>
            <a:pPr>
              <a:buNone/>
            </a:pPr>
            <a:endParaRPr lang="en-GB" sz="2000" dirty="0">
              <a:latin typeface="Arial"/>
              <a:cs typeface="Arial"/>
            </a:endParaRPr>
          </a:p>
          <a:p>
            <a:pPr>
              <a:buNone/>
            </a:pPr>
            <a:r>
              <a:rPr lang="en-GB" sz="2000" dirty="0">
                <a:latin typeface="Arial"/>
                <a:cs typeface="Arial"/>
              </a:rPr>
              <a:t>Processing will reduce the number of (irrelevant) features to be extracted/evaluated.</a:t>
            </a:r>
          </a:p>
        </p:txBody>
      </p:sp>
      <p:pic>
        <p:nvPicPr>
          <p:cNvPr id="6" name="Picture 5" descr="A cartoon image of a sad computer. ">
            <a:extLst>
              <a:ext uri="{FF2B5EF4-FFF2-40B4-BE49-F238E27FC236}">
                <a16:creationId xmlns:a16="http://schemas.microsoft.com/office/drawing/2014/main" id="{4E923FF7-F9EE-4261-BE1E-ACAB9430231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56157" y="3204897"/>
            <a:ext cx="3648045" cy="2432030"/>
          </a:xfrm>
          <a:prstGeom prst="rect">
            <a:avLst/>
          </a:prstGeom>
        </p:spPr>
      </p:pic>
      <p:sp>
        <p:nvSpPr>
          <p:cNvPr id="7" name="TextBox 6">
            <a:extLst>
              <a:ext uri="{FF2B5EF4-FFF2-40B4-BE49-F238E27FC236}">
                <a16:creationId xmlns:a16="http://schemas.microsoft.com/office/drawing/2014/main" id="{7769DA71-A70F-48C6-B5D4-EEDA67934089}"/>
              </a:ext>
            </a:extLst>
          </p:cNvPr>
          <p:cNvSpPr txBox="1"/>
          <p:nvPr/>
        </p:nvSpPr>
        <p:spPr>
          <a:xfrm>
            <a:off x="191344" y="5805264"/>
            <a:ext cx="4392488" cy="646331"/>
          </a:xfrm>
          <a:prstGeom prst="rect">
            <a:avLst/>
          </a:prstGeom>
          <a:noFill/>
        </p:spPr>
        <p:txBody>
          <a:bodyPr wrap="square" rtlCol="0">
            <a:spAutoFit/>
          </a:bodyPr>
          <a:lstStyle/>
          <a:p>
            <a:r>
              <a:rPr lang="en-GB" dirty="0"/>
              <a:t>love, loves, loving …</a:t>
            </a:r>
          </a:p>
          <a:p>
            <a:r>
              <a:rPr lang="en-GB" dirty="0"/>
              <a:t>deal, deals, dealing …</a:t>
            </a:r>
          </a:p>
        </p:txBody>
      </p:sp>
      <p:pic>
        <p:nvPicPr>
          <p:cNvPr id="3" name="Picture 2" descr="A cartoon image of a happy computer. ">
            <a:extLst>
              <a:ext uri="{FF2B5EF4-FFF2-40B4-BE49-F238E27FC236}">
                <a16:creationId xmlns:a16="http://schemas.microsoft.com/office/drawing/2014/main" id="{C6E3DE09-3F05-4FAC-ADAE-9C84FB142B5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04338" y="3204897"/>
            <a:ext cx="3648046" cy="2456351"/>
          </a:xfrm>
          <a:prstGeom prst="rect">
            <a:avLst/>
          </a:prstGeom>
        </p:spPr>
      </p:pic>
      <p:sp>
        <p:nvSpPr>
          <p:cNvPr id="10" name="TextBox 9">
            <a:extLst>
              <a:ext uri="{FF2B5EF4-FFF2-40B4-BE49-F238E27FC236}">
                <a16:creationId xmlns:a16="http://schemas.microsoft.com/office/drawing/2014/main" id="{50ACB2D1-2440-4EED-93A6-CB6DC3946C96}"/>
              </a:ext>
            </a:extLst>
          </p:cNvPr>
          <p:cNvSpPr txBox="1"/>
          <p:nvPr/>
        </p:nvSpPr>
        <p:spPr>
          <a:xfrm>
            <a:off x="6023992" y="5805264"/>
            <a:ext cx="4392488" cy="646331"/>
          </a:xfrm>
          <a:prstGeom prst="rect">
            <a:avLst/>
          </a:prstGeom>
          <a:noFill/>
        </p:spPr>
        <p:txBody>
          <a:bodyPr wrap="square" rtlCol="0">
            <a:spAutoFit/>
          </a:bodyPr>
          <a:lstStyle/>
          <a:p>
            <a:r>
              <a:rPr lang="en-GB" dirty="0"/>
              <a:t>love</a:t>
            </a:r>
          </a:p>
          <a:p>
            <a:r>
              <a:rPr lang="en-GB" dirty="0"/>
              <a:t>deal  </a:t>
            </a:r>
          </a:p>
        </p:txBody>
      </p:sp>
    </p:spTree>
    <p:extLst>
      <p:ext uri="{BB962C8B-B14F-4D97-AF65-F5344CB8AC3E}">
        <p14:creationId xmlns:p14="http://schemas.microsoft.com/office/powerpoint/2010/main" val="359226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Useful python packages</a:t>
            </a:r>
          </a:p>
        </p:txBody>
      </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Content Placeholder 8">
            <a:extLst>
              <a:ext uri="{FF2B5EF4-FFF2-40B4-BE49-F238E27FC236}">
                <a16:creationId xmlns:a16="http://schemas.microsoft.com/office/drawing/2014/main" id="{B7AF44CB-006F-485B-A554-1EC2FA79B641}"/>
              </a:ext>
            </a:extLst>
          </p:cNvPr>
          <p:cNvSpPr txBox="1">
            <a:spLocks/>
          </p:cNvSpPr>
          <p:nvPr/>
        </p:nvSpPr>
        <p:spPr>
          <a:xfrm>
            <a:off x="1847529" y="1700808"/>
            <a:ext cx="7992888" cy="4176464"/>
          </a:xfrm>
          <a:prstGeom prst="rect">
            <a:avLst/>
          </a:prstGeom>
        </p:spPr>
        <p:txBody>
          <a:bodyPr vert="horz" lIns="91440" tIns="45720" rIns="91440" bIns="45720" rtlCol="0" anchor="t">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dirty="0"/>
              <a:t>Natural Language Toolkit (</a:t>
            </a:r>
            <a:r>
              <a:rPr lang="en-GB" dirty="0" err="1"/>
              <a:t>nltk</a:t>
            </a:r>
            <a:r>
              <a:rPr lang="en-GB" dirty="0"/>
              <a:t>) </a:t>
            </a:r>
            <a:r>
              <a:rPr lang="en-GB" u="sng" dirty="0"/>
              <a:t> and </a:t>
            </a:r>
            <a:r>
              <a:rPr lang="en-GB" dirty="0" err="1"/>
              <a:t>nltk.corpus</a:t>
            </a:r>
            <a:r>
              <a:rPr lang="en-GB" dirty="0"/>
              <a:t> </a:t>
            </a:r>
          </a:p>
          <a:p>
            <a:r>
              <a:rPr lang="en-GB" dirty="0" err="1"/>
              <a:t>spaCy</a:t>
            </a:r>
            <a:r>
              <a:rPr lang="en-GB" dirty="0"/>
              <a:t> </a:t>
            </a:r>
          </a:p>
          <a:p>
            <a:r>
              <a:rPr lang="en-GB" dirty="0"/>
              <a:t>Semantic vectors </a:t>
            </a:r>
            <a:r>
              <a:rPr lang="en-GB"/>
              <a:t>package </a:t>
            </a:r>
            <a:endParaRPr lang="en-GB" dirty="0"/>
          </a:p>
        </p:txBody>
      </p:sp>
    </p:spTree>
    <p:extLst>
      <p:ext uri="{BB962C8B-B14F-4D97-AF65-F5344CB8AC3E}">
        <p14:creationId xmlns:p14="http://schemas.microsoft.com/office/powerpoint/2010/main" val="2663134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Links to code, books and resources</a:t>
            </a:r>
          </a:p>
        </p:txBody>
      </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Content Placeholder 8">
            <a:extLst>
              <a:ext uri="{FF2B5EF4-FFF2-40B4-BE49-F238E27FC236}">
                <a16:creationId xmlns:a16="http://schemas.microsoft.com/office/drawing/2014/main" id="{B7AF44CB-006F-485B-A554-1EC2FA79B641}"/>
              </a:ext>
            </a:extLst>
          </p:cNvPr>
          <p:cNvSpPr txBox="1">
            <a:spLocks/>
          </p:cNvSpPr>
          <p:nvPr/>
        </p:nvSpPr>
        <p:spPr>
          <a:xfrm>
            <a:off x="407368" y="1340768"/>
            <a:ext cx="10408103" cy="4666139"/>
          </a:xfrm>
          <a:prstGeom prst="rect">
            <a:avLst/>
          </a:prstGeom>
        </p:spPr>
        <p:txBody>
          <a:bodyPr vert="horz" lIns="91440" tIns="45720" rIns="91440" bIns="45720" rtlCol="0" anchor="t">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2200" dirty="0"/>
              <a:t>Our </a:t>
            </a:r>
            <a:r>
              <a:rPr lang="en-GB" sz="2200" dirty="0" err="1"/>
              <a:t>Jupyter</a:t>
            </a:r>
            <a:r>
              <a:rPr lang="en-GB" sz="2200" dirty="0"/>
              <a:t> Notebooks  		</a:t>
            </a:r>
            <a:r>
              <a:rPr lang="en-GB" sz="2200" dirty="0">
                <a:latin typeface="Arial"/>
                <a:cs typeface="Arial"/>
              </a:rPr>
              <a:t>https://tinyurl.com/y67g3jne</a:t>
            </a:r>
            <a:endParaRPr lang="en-GB" sz="2200" dirty="0"/>
          </a:p>
          <a:p>
            <a:endParaRPr lang="en-GB" sz="2200" dirty="0"/>
          </a:p>
          <a:p>
            <a:r>
              <a:rPr lang="en-GB" sz="2200" dirty="0"/>
              <a:t>Geometry and Meaning, by Dominic </a:t>
            </a:r>
            <a:r>
              <a:rPr lang="en-GB" sz="2200" dirty="0" err="1"/>
              <a:t>Widdows</a:t>
            </a:r>
            <a:r>
              <a:rPr lang="en-GB" sz="2200" dirty="0"/>
              <a:t> </a:t>
            </a:r>
            <a:r>
              <a:rPr lang="en-GB" sz="2200" dirty="0">
                <a:hlinkClick r:id="rId3"/>
              </a:rPr>
              <a:t>https://web.stanford.edu/group/cslipublications/cslipublications/site/1575864487.shtml</a:t>
            </a:r>
            <a:endParaRPr lang="en-GB" sz="2200" dirty="0"/>
          </a:p>
          <a:p>
            <a:endParaRPr lang="en-GB" sz="2200" dirty="0"/>
          </a:p>
          <a:p>
            <a:r>
              <a:rPr lang="en-GB" sz="2200" dirty="0">
                <a:latin typeface="Arial"/>
                <a:cs typeface="Arial"/>
              </a:rPr>
              <a:t>Programming with Python for Social Scientists. Brooker, 2020.</a:t>
            </a:r>
            <a:endParaRPr lang="en-GB" sz="2200" dirty="0">
              <a:cs typeface="Arial"/>
            </a:endParaRPr>
          </a:p>
          <a:p>
            <a:pPr marL="0" indent="0">
              <a:buNone/>
            </a:pPr>
            <a:r>
              <a:rPr lang="en-GB" sz="2200" dirty="0">
                <a:latin typeface="Arial"/>
                <a:cs typeface="Arial"/>
                <a:hlinkClick r:id="rId4"/>
              </a:rPr>
              <a:t>https://study.sagepub.com/brooker</a:t>
            </a:r>
            <a:endParaRPr lang="en-GB" sz="2200" dirty="0">
              <a:latin typeface="Arial"/>
              <a:cs typeface="Arial"/>
            </a:endParaRPr>
          </a:p>
          <a:p>
            <a:pPr marL="0" indent="0">
              <a:buNone/>
            </a:pPr>
            <a:endParaRPr lang="en-GB" sz="2200" dirty="0">
              <a:cs typeface="Arial"/>
            </a:endParaRPr>
          </a:p>
          <a:p>
            <a:r>
              <a:rPr lang="en-GB" sz="2200" dirty="0">
                <a:latin typeface="Arial"/>
                <a:cs typeface="Arial"/>
              </a:rPr>
              <a:t>Automate the Boring Stuff with Python: Practical Programming for Total Beginners, </a:t>
            </a:r>
            <a:r>
              <a:rPr lang="en-GB" sz="2200" dirty="0" err="1">
                <a:latin typeface="Arial"/>
                <a:cs typeface="Arial"/>
              </a:rPr>
              <a:t>Sweigart</a:t>
            </a:r>
            <a:r>
              <a:rPr lang="en-GB" sz="2200" dirty="0">
                <a:latin typeface="Arial"/>
                <a:cs typeface="Arial"/>
              </a:rPr>
              <a:t>, 2019. ISBN-13: 9781593279929</a:t>
            </a:r>
          </a:p>
          <a:p>
            <a:endParaRPr lang="en-GB" sz="2200" dirty="0">
              <a:cs typeface="Arial"/>
            </a:endParaRPr>
          </a:p>
          <a:p>
            <a:r>
              <a:rPr lang="en-GB" sz="2200" dirty="0" err="1">
                <a:latin typeface="Arial"/>
                <a:cs typeface="Arial"/>
              </a:rPr>
              <a:t>SentDex</a:t>
            </a:r>
            <a:r>
              <a:rPr lang="en-GB" sz="2200" dirty="0">
                <a:latin typeface="Arial"/>
                <a:cs typeface="Arial"/>
              </a:rPr>
              <a:t>, python programming tutorials on YouTube </a:t>
            </a:r>
            <a:r>
              <a:rPr lang="en-GB" sz="2200" dirty="0">
                <a:latin typeface="Arial"/>
                <a:cs typeface="Arial"/>
                <a:hlinkClick r:id="rId5"/>
              </a:rPr>
              <a:t>https://www.youtube.com/user/sentdex</a:t>
            </a:r>
            <a:endParaRPr lang="en-GB" sz="2200" dirty="0">
              <a:latin typeface="Arial"/>
              <a:cs typeface="Arial" pitchFamily="34" charset="0"/>
            </a:endParaRPr>
          </a:p>
          <a:p>
            <a:endParaRPr lang="en-GB" sz="2200" dirty="0">
              <a:latin typeface="Arial"/>
              <a:cs typeface="Arial" pitchFamily="34" charset="0"/>
            </a:endParaRPr>
          </a:p>
        </p:txBody>
      </p:sp>
    </p:spTree>
    <p:extLst>
      <p:ext uri="{BB962C8B-B14F-4D97-AF65-F5344CB8AC3E}">
        <p14:creationId xmlns:p14="http://schemas.microsoft.com/office/powerpoint/2010/main" val="754069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If you want more...</a:t>
            </a:r>
            <a:endParaRPr lang="en-US" dirty="0"/>
          </a:p>
        </p:txBody>
      </p:sp>
      <p:sp>
        <p:nvSpPr>
          <p:cNvPr id="9" name="Content Placeholder 8"/>
          <p:cNvSpPr>
            <a:spLocks noGrp="1"/>
          </p:cNvSpPr>
          <p:nvPr>
            <p:ph type="body" sz="quarter" idx="13"/>
          </p:nvPr>
        </p:nvSpPr>
        <p:spPr/>
        <p:txBody>
          <a:bodyPr vert="horz" lIns="91440" tIns="45720" rIns="91440" bIns="45720" rtlCol="0" anchor="t">
            <a:normAutofit lnSpcReduction="10000"/>
          </a:bodyPr>
          <a:lstStyle/>
          <a:p>
            <a:pPr marL="0" indent="0">
              <a:buNone/>
            </a:pPr>
            <a:r>
              <a:rPr lang="en-GB" sz="2400" dirty="0">
                <a:latin typeface="Arial"/>
                <a:cs typeface="Arial"/>
              </a:rPr>
              <a:t>Recordings of the original, unabridged webinar - </a:t>
            </a:r>
            <a:endParaRPr lang="en-US" sz="2400" dirty="0">
              <a:cs typeface="Arial"/>
            </a:endParaRPr>
          </a:p>
          <a:p>
            <a:r>
              <a:rPr lang="en-GB" sz="2000" dirty="0">
                <a:cs typeface="Arial"/>
              </a:rPr>
              <a:t>Intro 			https://youtu.be/wFz1n-z_dvY</a:t>
            </a:r>
          </a:p>
          <a:p>
            <a:r>
              <a:rPr lang="en-GB" sz="2000" dirty="0">
                <a:cs typeface="Arial"/>
              </a:rPr>
              <a:t>Basic Processes 	https://youtu.be/T6K7BibhSTA</a:t>
            </a:r>
          </a:p>
          <a:p>
            <a:r>
              <a:rPr lang="en-GB" sz="2000" dirty="0">
                <a:cs typeface="Arial"/>
              </a:rPr>
              <a:t>Advanced Options 	https://youtu.be/pEs3jOlwbaI</a:t>
            </a:r>
          </a:p>
          <a:p>
            <a:endParaRPr lang="en-GB" sz="2000" dirty="0">
              <a:cs typeface="Arial"/>
            </a:endParaRPr>
          </a:p>
          <a:p>
            <a:pPr marL="0" indent="0">
              <a:buNone/>
            </a:pPr>
            <a:r>
              <a:rPr lang="en-GB" sz="2400" dirty="0" err="1">
                <a:latin typeface="Arial"/>
                <a:cs typeface="Arial"/>
              </a:rPr>
              <a:t>Jupyter</a:t>
            </a:r>
            <a:r>
              <a:rPr lang="en-GB" sz="2400" dirty="0">
                <a:latin typeface="Arial"/>
                <a:cs typeface="Arial"/>
              </a:rPr>
              <a:t> Notebooks (all 4 available here https://tinyurl.com/y67g3jne)</a:t>
            </a:r>
          </a:p>
          <a:p>
            <a:r>
              <a:rPr lang="en-GB" sz="2000" dirty="0">
                <a:latin typeface="Arial"/>
                <a:cs typeface="Arial"/>
              </a:rPr>
              <a:t>Text-mining Basics: Processing text</a:t>
            </a:r>
          </a:p>
          <a:p>
            <a:r>
              <a:rPr lang="en-GB" sz="2000" dirty="0">
                <a:latin typeface="Arial"/>
                <a:cs typeface="Arial"/>
              </a:rPr>
              <a:t>Text-mining Basics: Extraction</a:t>
            </a:r>
            <a:endParaRPr lang="en-GB" sz="2400" dirty="0">
              <a:cs typeface="Arial"/>
            </a:endParaRPr>
          </a:p>
          <a:p>
            <a:r>
              <a:rPr lang="en-GB" sz="2000" dirty="0">
                <a:latin typeface="Arial"/>
                <a:cs typeface="Arial"/>
              </a:rPr>
              <a:t>Text-mining: Classifiers and sentiment analysis</a:t>
            </a:r>
          </a:p>
          <a:p>
            <a:r>
              <a:rPr lang="en-GB" sz="2000" dirty="0">
                <a:latin typeface="Arial"/>
                <a:cs typeface="Arial"/>
              </a:rPr>
              <a:t>Text-mining: Named Entity Extraction and Social Network Creation</a:t>
            </a:r>
            <a:endParaRPr lang="en-GB" sz="2400" dirty="0">
              <a:cs typeface="Arial"/>
            </a:endParaRPr>
          </a:p>
          <a:p>
            <a:pPr marL="0" indent="0">
              <a:buNone/>
            </a:pPr>
            <a:endParaRPr lang="en-GB" sz="2000" dirty="0">
              <a:cs typeface="Arial"/>
            </a:endParaRPr>
          </a:p>
        </p:txBody>
      </p:sp>
    </p:spTree>
    <p:extLst>
      <p:ext uri="{BB962C8B-B14F-4D97-AF65-F5344CB8AC3E}">
        <p14:creationId xmlns:p14="http://schemas.microsoft.com/office/powerpoint/2010/main" val="240609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endParaRPr lang="en-GB"/>
          </a:p>
        </p:txBody>
      </p:sp>
      <p:sp>
        <p:nvSpPr>
          <p:cNvPr id="3" name="Text Placeholder 2"/>
          <p:cNvSpPr>
            <a:spLocks noGrp="1"/>
          </p:cNvSpPr>
          <p:nvPr>
            <p:ph type="body" idx="1"/>
          </p:nvPr>
        </p:nvSpPr>
        <p:spPr/>
        <p:txBody>
          <a:bodyPr>
            <a:noAutofit/>
          </a:bodyPr>
          <a:lstStyle/>
          <a:p>
            <a:r>
              <a:rPr lang="en-GB" sz="2000" dirty="0" err="1"/>
              <a:t>Dr.</a:t>
            </a:r>
            <a:r>
              <a:rPr lang="en-GB" sz="2000" dirty="0"/>
              <a:t> J. Kasmire</a:t>
            </a:r>
          </a:p>
          <a:p>
            <a:r>
              <a:rPr lang="en-GB" sz="2000" dirty="0"/>
              <a:t>Email </a:t>
            </a:r>
            <a:r>
              <a:rPr lang="en-GB" sz="2000" u="sng" dirty="0">
                <a:solidFill>
                  <a:srgbClr val="0000FF"/>
                </a:solidFill>
                <a:hlinkClick r:id="rId2">
                  <a:extLst>
                    <a:ext uri="{A12FA001-AC4F-418D-AE19-62706E023703}">
                      <ahyp:hlinkClr xmlns:ahyp="http://schemas.microsoft.com/office/drawing/2018/hyperlinkcolor" val="tx"/>
                    </a:ext>
                  </a:extLst>
                </a:hlinkClick>
              </a:rPr>
              <a:t>j.kasmire@manchester.ac.uk</a:t>
            </a:r>
            <a:endParaRPr lang="en-GB" sz="2000" u="sng" dirty="0">
              <a:solidFill>
                <a:srgbClr val="0000FF"/>
              </a:solidFill>
            </a:endParaRPr>
          </a:p>
          <a:p>
            <a:r>
              <a:rPr lang="en-GB" sz="2000" dirty="0"/>
              <a:t>@JKasmireComplex on Twitter </a:t>
            </a:r>
            <a:endParaRPr lang="en-GB" sz="2000" dirty="0">
              <a:latin typeface="+mn-lt"/>
            </a:endParaRPr>
          </a:p>
          <a:p>
            <a:r>
              <a:rPr lang="en-GB" sz="2000" b="0" i="0" dirty="0">
                <a:effectLst/>
                <a:latin typeface="+mn-lt"/>
              </a:rPr>
              <a:t>@JKasmireComplex@mastodonapp.uk</a:t>
            </a:r>
            <a:endParaRPr lang="en-GB" sz="2000" dirty="0">
              <a:latin typeface="+mn-lt"/>
            </a:endParaRPr>
          </a:p>
          <a:p>
            <a:r>
              <a:rPr lang="en-GB" sz="2000" dirty="0">
                <a:cs typeface="Arial" pitchFamily="34" charset="0"/>
              </a:rPr>
              <a:t>@UKDataService on Twitter</a:t>
            </a:r>
          </a:p>
        </p:txBody>
      </p:sp>
      <p:pic>
        <p:nvPicPr>
          <p:cNvPr id="9" name="Picture 8">
            <a:extLst>
              <a:ext uri="{FF2B5EF4-FFF2-40B4-BE49-F238E27FC236}">
                <a16:creationId xmlns:a16="http://schemas.microsoft.com/office/drawing/2014/main" id="{BAA8C234-6209-46A8-BF56-AF579060A4A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854" y="4595806"/>
            <a:ext cx="464873" cy="464873"/>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64</a:t>
            </a:fld>
            <a:endParaRPr lang="en-US"/>
          </a:p>
        </p:txBody>
      </p:sp>
    </p:spTree>
    <p:extLst>
      <p:ext uri="{BB962C8B-B14F-4D97-AF65-F5344CB8AC3E}">
        <p14:creationId xmlns:p14="http://schemas.microsoft.com/office/powerpoint/2010/main" val="1812847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34" y="1097280"/>
            <a:ext cx="12028516" cy="689956"/>
          </a:xfrm>
        </p:spPr>
        <p:txBody>
          <a:bodyPr>
            <a:normAutofit fontScale="90000"/>
          </a:bodyPr>
          <a:lstStyle/>
          <a:p>
            <a:r>
              <a:rPr lang="en-GB" sz="4400">
                <a:latin typeface="Arial"/>
                <a:cs typeface="Arial"/>
              </a:rPr>
              <a:t>You might be interested in other UKDS events</a:t>
            </a:r>
            <a:endParaRPr lang="en-GB"/>
          </a:p>
        </p:txBody>
      </p:sp>
      <p:sp>
        <p:nvSpPr>
          <p:cNvPr id="3" name="Text Placeholder 2"/>
          <p:cNvSpPr>
            <a:spLocks noGrp="1"/>
          </p:cNvSpPr>
          <p:nvPr>
            <p:ph type="body" idx="1"/>
          </p:nvPr>
        </p:nvSpPr>
        <p:spPr>
          <a:xfrm>
            <a:off x="758175" y="1937670"/>
            <a:ext cx="9397809" cy="4518873"/>
          </a:xfrm>
        </p:spPr>
        <p:txBody>
          <a:bodyPr vert="horz" lIns="91440" tIns="45720" rIns="91440" bIns="45720" rtlCol="0" anchor="t">
            <a:normAutofit fontScale="92500" lnSpcReduction="10000"/>
          </a:bodyPr>
          <a:lstStyle/>
          <a:p>
            <a:r>
              <a:rPr lang="en-GB" b="0" i="0" dirty="0">
                <a:solidFill>
                  <a:srgbClr val="484554"/>
                </a:solidFill>
                <a:effectLst/>
                <a:latin typeface="Open Sans" panose="020B0606030504020204" pitchFamily="34" charset="0"/>
              </a:rPr>
              <a:t>Accessing and using real-world study data: a Stata-based introduction for newcomers to longitudinal research </a:t>
            </a:r>
          </a:p>
          <a:p>
            <a:r>
              <a:rPr lang="pt-BR" b="0" i="0" dirty="0">
                <a:solidFill>
                  <a:srgbClr val="000000"/>
                </a:solidFill>
                <a:effectLst/>
                <a:latin typeface="Open Sans" panose="020B0606030504020204" pitchFamily="34" charset="0"/>
              </a:rPr>
              <a:t>6 Mar 2023 - 23 Mar 2023 </a:t>
            </a:r>
            <a:r>
              <a:rPr lang="pt-BR" b="0" i="1" dirty="0">
                <a:solidFill>
                  <a:srgbClr val="000000"/>
                </a:solidFill>
                <a:effectLst/>
                <a:latin typeface="Open Sans" panose="020B0606030504020204" pitchFamily="34" charset="0"/>
              </a:rPr>
              <a:t>1:00 pm - 2:00 pm</a:t>
            </a:r>
            <a:endParaRPr lang="en-GB" b="0" i="0" dirty="0">
              <a:solidFill>
                <a:srgbClr val="484554"/>
              </a:solidFill>
              <a:effectLst/>
              <a:latin typeface="Open Sans" panose="020B0606030504020204" pitchFamily="34" charset="0"/>
            </a:endParaRPr>
          </a:p>
          <a:p>
            <a:pPr algn="l"/>
            <a:endParaRPr lang="en-GB" b="0" i="0" dirty="0">
              <a:solidFill>
                <a:srgbClr val="484554"/>
              </a:solidFill>
              <a:effectLst/>
              <a:latin typeface="Open Sans" panose="020B0606030504020204" pitchFamily="34" charset="0"/>
            </a:endParaRPr>
          </a:p>
          <a:p>
            <a:pPr algn="l"/>
            <a:r>
              <a:rPr lang="en-GB" b="0" i="0" dirty="0">
                <a:solidFill>
                  <a:srgbClr val="484554"/>
                </a:solidFill>
                <a:effectLst/>
                <a:latin typeface="Open Sans" panose="020B0606030504020204" pitchFamily="34" charset="0"/>
              </a:rPr>
              <a:t>Mental health and well-being research in the UK: An introduction to surveys and longitudinal data                     </a:t>
            </a:r>
            <a:r>
              <a:rPr lang="en-GB" b="0" i="0" dirty="0">
                <a:solidFill>
                  <a:srgbClr val="000000"/>
                </a:solidFill>
                <a:effectLst/>
                <a:latin typeface="Open Sans" panose="020B0606030504020204" pitchFamily="34" charset="0"/>
              </a:rPr>
              <a:t>6 Mar 2023 </a:t>
            </a:r>
            <a:r>
              <a:rPr lang="en-GB" b="0" i="1" dirty="0">
                <a:solidFill>
                  <a:srgbClr val="000000"/>
                </a:solidFill>
                <a:effectLst/>
                <a:latin typeface="Open Sans" panose="020B0606030504020204" pitchFamily="34" charset="0"/>
              </a:rPr>
              <a:t>2:00 pm - 3:30 pm</a:t>
            </a:r>
            <a:endParaRPr lang="en-GB" b="0" i="0" dirty="0">
              <a:solidFill>
                <a:srgbClr val="000000"/>
              </a:solidFill>
              <a:effectLst/>
              <a:latin typeface="Open Sans" panose="020B0606030504020204" pitchFamily="34" charset="0"/>
            </a:endParaRPr>
          </a:p>
          <a:p>
            <a:pPr algn="l"/>
            <a:endParaRPr lang="en-GB" b="0" i="0" dirty="0">
              <a:solidFill>
                <a:srgbClr val="484554"/>
              </a:solidFill>
              <a:effectLst/>
              <a:latin typeface="Open Sans" panose="020B0606030504020204" pitchFamily="34" charset="0"/>
            </a:endParaRPr>
          </a:p>
          <a:p>
            <a:pPr algn="l"/>
            <a:r>
              <a:rPr lang="en-GB" b="0" i="0" dirty="0">
                <a:solidFill>
                  <a:srgbClr val="484554"/>
                </a:solidFill>
                <a:effectLst/>
                <a:latin typeface="Open Sans" panose="020B0606030504020204" pitchFamily="34" charset="0"/>
              </a:rPr>
              <a:t>Computational social science drop-in      </a:t>
            </a:r>
            <a:r>
              <a:rPr lang="en-GB" b="0" i="0" dirty="0">
                <a:solidFill>
                  <a:srgbClr val="000000"/>
                </a:solidFill>
                <a:effectLst/>
                <a:latin typeface="Open Sans" panose="020B0606030504020204" pitchFamily="34" charset="0"/>
              </a:rPr>
              <a:t>14 Mar 2023 </a:t>
            </a:r>
            <a:r>
              <a:rPr lang="en-GB" b="0" i="1" dirty="0">
                <a:solidFill>
                  <a:srgbClr val="000000"/>
                </a:solidFill>
                <a:effectLst/>
                <a:latin typeface="Open Sans" panose="020B0606030504020204" pitchFamily="34" charset="0"/>
              </a:rPr>
              <a:t>1:00 pm - 2:00 pm</a:t>
            </a:r>
            <a:endParaRPr lang="en-GB" b="0" i="0" dirty="0">
              <a:solidFill>
                <a:srgbClr val="000000"/>
              </a:solidFill>
              <a:effectLst/>
              <a:latin typeface="Open Sans" panose="020B0606030504020204" pitchFamily="34" charset="0"/>
            </a:endParaRPr>
          </a:p>
          <a:p>
            <a:endParaRPr lang="en-GB" sz="2400" dirty="0">
              <a:latin typeface="Arial"/>
              <a:cs typeface="Arial"/>
              <a:hlinkClick r:id="rId2"/>
            </a:endParaRPr>
          </a:p>
          <a:p>
            <a:r>
              <a:rPr lang="en-GB" sz="2400" dirty="0">
                <a:latin typeface="Arial"/>
                <a:cs typeface="Arial"/>
                <a:hlinkClick r:id="rId2"/>
              </a:rPr>
              <a:t>https://ukdataservice.ac.uk/news-and-events/events.aspx</a:t>
            </a:r>
            <a:r>
              <a:rPr lang="en-GB" sz="2400" dirty="0">
                <a:latin typeface="Arial"/>
                <a:cs typeface="Arial"/>
              </a:rPr>
              <a:t> </a:t>
            </a:r>
          </a:p>
          <a:p>
            <a:r>
              <a:rPr lang="en-GB" sz="2400" dirty="0">
                <a:latin typeface="Arial"/>
                <a:cs typeface="Arial"/>
                <a:hlinkClick r:id="rId3"/>
              </a:rPr>
              <a:t>https://www.ukdataservice.ac.uk/news-and-events/events/past-events.aspx</a:t>
            </a:r>
            <a:endParaRPr lang="en-GB" sz="2400" dirty="0">
              <a:latin typeface="Arial"/>
              <a:cs typeface="Arial"/>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7</a:t>
            </a:fld>
            <a:endParaRPr lang="en-US"/>
          </a:p>
        </p:txBody>
      </p:sp>
    </p:spTree>
    <p:extLst>
      <p:ext uri="{BB962C8B-B14F-4D97-AF65-F5344CB8AC3E}">
        <p14:creationId xmlns:p14="http://schemas.microsoft.com/office/powerpoint/2010/main" val="76729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a:latin typeface="Arial"/>
                <a:cs typeface="Arial"/>
              </a:rPr>
              <a:t>Table of Contents for this workshop</a:t>
            </a:r>
            <a:endParaRPr lang="en-GB"/>
          </a:p>
        </p:txBody>
      </p:sp>
      <p:sp>
        <p:nvSpPr>
          <p:cNvPr id="4" name="Slide Number Placeholder 3"/>
          <p:cNvSpPr>
            <a:spLocks noGrp="1"/>
          </p:cNvSpPr>
          <p:nvPr>
            <p:ph type="sldNum" sz="quarter" idx="12"/>
          </p:nvPr>
        </p:nvSpPr>
        <p:spPr/>
        <p:txBody>
          <a:bodyPr/>
          <a:lstStyle/>
          <a:p>
            <a:fld id="{016687C5-7511-7743-B429-3BDBE272F28B}" type="slidenum">
              <a:rPr lang="en-US" smtClean="0"/>
              <a:t>8</a:t>
            </a:fld>
            <a:endParaRPr lang="en-US"/>
          </a:p>
        </p:txBody>
      </p:sp>
      <p:sp>
        <p:nvSpPr>
          <p:cNvPr id="7" name="Content Placeholder 8">
            <a:extLst>
              <a:ext uri="{FF2B5EF4-FFF2-40B4-BE49-F238E27FC236}">
                <a16:creationId xmlns:a16="http://schemas.microsoft.com/office/drawing/2014/main" id="{7AA93A80-4CA6-4820-98E5-3B5239214D2B}"/>
              </a:ext>
            </a:extLst>
          </p:cNvPr>
          <p:cNvSpPr txBox="1">
            <a:spLocks/>
          </p:cNvSpPr>
          <p:nvPr/>
        </p:nvSpPr>
        <p:spPr>
          <a:xfrm>
            <a:off x="838200" y="1600738"/>
            <a:ext cx="10514900" cy="51838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800" dirty="0">
                <a:latin typeface="Arial"/>
                <a:cs typeface="Arial"/>
              </a:rPr>
              <a:t>Structure in data and text</a:t>
            </a:r>
          </a:p>
          <a:p>
            <a:pPr marL="0" indent="0">
              <a:buFont typeface="Arial" panose="020B0604020202020204" pitchFamily="34" charset="0"/>
              <a:buNone/>
            </a:pPr>
            <a:r>
              <a:rPr lang="en-GB" sz="2800" dirty="0">
                <a:latin typeface="Arial"/>
                <a:cs typeface="Arial"/>
              </a:rPr>
              <a:t>4 basic steps of text-mining</a:t>
            </a:r>
          </a:p>
          <a:p>
            <a:pPr marL="0" indent="0">
              <a:buFont typeface="Arial" panose="020B0604020202020204" pitchFamily="34" charset="0"/>
              <a:buNone/>
            </a:pPr>
            <a:r>
              <a:rPr lang="en-GB" sz="2800" dirty="0">
                <a:latin typeface="Arial"/>
                <a:cs typeface="Arial"/>
              </a:rPr>
              <a:t>Processing in more detail</a:t>
            </a:r>
          </a:p>
          <a:p>
            <a:pPr marL="0" indent="0">
              <a:buFont typeface="Arial" panose="020B0604020202020204" pitchFamily="34" charset="0"/>
              <a:buNone/>
            </a:pPr>
            <a:r>
              <a:rPr lang="en-GB" sz="2800" dirty="0">
                <a:latin typeface="Arial"/>
                <a:cs typeface="Arial"/>
              </a:rPr>
              <a:t>Analysis in more detail</a:t>
            </a:r>
          </a:p>
          <a:p>
            <a:pPr marL="0" indent="0">
              <a:buFont typeface="Arial" panose="020B0604020202020204" pitchFamily="34" charset="0"/>
              <a:buNone/>
            </a:pPr>
            <a:r>
              <a:rPr lang="en-GB" sz="2800" dirty="0">
                <a:latin typeface="Arial"/>
                <a:cs typeface="Arial"/>
              </a:rPr>
              <a:t>Resources</a:t>
            </a:r>
          </a:p>
          <a:p>
            <a:pPr marL="0" indent="0">
              <a:buFont typeface="Arial" panose="020B0604020202020204" pitchFamily="34" charset="0"/>
              <a:buNone/>
            </a:pPr>
            <a:r>
              <a:rPr lang="en-GB" sz="2800" dirty="0">
                <a:latin typeface="Arial"/>
                <a:cs typeface="Arial"/>
              </a:rPr>
              <a:t>Break! </a:t>
            </a:r>
          </a:p>
          <a:p>
            <a:pPr marL="0" indent="0">
              <a:buFont typeface="Arial" panose="020B0604020202020204" pitchFamily="34" charset="0"/>
              <a:buNone/>
            </a:pPr>
            <a:r>
              <a:rPr lang="en-GB" sz="2800" dirty="0">
                <a:latin typeface="Arial"/>
                <a:cs typeface="Arial"/>
              </a:rPr>
              <a:t>Out of PowerPoint and into Jupyter Notebooks!</a:t>
            </a:r>
          </a:p>
          <a:p>
            <a:pPr marL="0" indent="0">
              <a:buFont typeface="Arial" panose="020B0604020202020204" pitchFamily="34" charset="0"/>
              <a:buNone/>
            </a:pPr>
            <a:endParaRPr lang="en-GB" sz="2800" dirty="0">
              <a:latin typeface="Arial"/>
              <a:cs typeface="Arial"/>
            </a:endParaRPr>
          </a:p>
          <a:p>
            <a:pPr marL="0" indent="0">
              <a:buFont typeface="Arial" panose="020B0604020202020204" pitchFamily="34" charset="0"/>
              <a:buNone/>
            </a:pPr>
            <a:endParaRPr lang="en-GB" sz="2800" dirty="0">
              <a:latin typeface="Arial"/>
              <a:cs typeface="Arial"/>
            </a:endParaRPr>
          </a:p>
        </p:txBody>
      </p:sp>
    </p:spTree>
    <p:extLst>
      <p:ext uri="{BB962C8B-B14F-4D97-AF65-F5344CB8AC3E}">
        <p14:creationId xmlns:p14="http://schemas.microsoft.com/office/powerpoint/2010/main" val="17397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latin typeface="Arial"/>
                <a:cs typeface="Arial"/>
              </a:rPr>
              <a:t>Text-mining is a form of data-mining</a:t>
            </a:r>
          </a:p>
        </p:txBody>
      </p:sp>
      <p:pic>
        <p:nvPicPr>
          <p:cNvPr id="6" name="Picture 5" descr="A cartoon depicts a set of scientists in white lab coats as one drops what appears to be books, film strips, and mobile phones into a large machine. Another scientists operates the machine by pulling on a level. The words &quot;text and data mining&quot; appear as output from the machine, travelling along a conveyer belt past two more scientists who take notes on clipboards.">
            <a:extLs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0024" y="1245080"/>
            <a:ext cx="8244408" cy="4632192"/>
          </a:xfrm>
          <a:prstGeom prst="rect">
            <a:avLst/>
          </a:prstGeom>
        </p:spPr>
      </p:pic>
      <p:sp>
        <p:nvSpPr>
          <p:cNvPr id="2" name="Rectangle: Rounded Corners 1">
            <a:extLst>
              <a:ext uri="{FF2B5EF4-FFF2-40B4-BE49-F238E27FC236}">
                <a16:creationId xmlns:a16="http://schemas.microsoft.com/office/drawing/2014/main" id="{A5E1A9F2-B004-4588-8BD0-7B94056FB7F4}"/>
              </a:ext>
              <a:ext uri="{C183D7F6-B498-43B3-948B-1728B52AA6E4}">
                <adec:decorative xmlns:adec="http://schemas.microsoft.com/office/drawing/2017/decorative" val="1"/>
              </a:ext>
            </a:extLst>
          </p:cNvPr>
          <p:cNvSpPr/>
          <p:nvPr/>
        </p:nvSpPr>
        <p:spPr>
          <a:xfrm>
            <a:off x="1889760" y="1243584"/>
            <a:ext cx="1920240" cy="21122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1">
            <a:extLst>
              <a:ext uri="{FF2B5EF4-FFF2-40B4-BE49-F238E27FC236}">
                <a16:creationId xmlns:a16="http://schemas.microsoft.com/office/drawing/2014/main" id="{A5E1A9F2-B004-4588-8BD0-7B94056FB7F4}"/>
              </a:ext>
              <a:ext uri="{C183D7F6-B498-43B3-948B-1728B52AA6E4}">
                <adec:decorative xmlns:adec="http://schemas.microsoft.com/office/drawing/2017/decorative" val="1"/>
              </a:ext>
            </a:extLst>
          </p:cNvPr>
          <p:cNvSpPr/>
          <p:nvPr/>
        </p:nvSpPr>
        <p:spPr>
          <a:xfrm>
            <a:off x="6786304" y="2780928"/>
            <a:ext cx="3126120" cy="20402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017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29396E0-DCCD-40EB-A64B-1B09E20BB3B6}" vid="{36AF281D-08BC-4AC0-ACE4-4B2CAA963A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3ABB27B-BF86-4B2E-9A11-D3AAF5502F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79E2D9-2976-4F02-A7CF-FC754F84BB43}">
  <ds:schemaRefs>
    <ds:schemaRef ds:uri="http://schemas.microsoft.com/sharepoint/v3/contenttype/forms"/>
  </ds:schemaRefs>
</ds:datastoreItem>
</file>

<file path=customXml/itemProps3.xml><?xml version="1.0" encoding="utf-8"?>
<ds:datastoreItem xmlns:ds="http://schemas.openxmlformats.org/officeDocument/2006/customXml" ds:itemID="{8D989689-63BA-4961-801F-6259F6A34C01}">
  <ds:schemaRefs>
    <ds:schemaRef ds:uri="http://schemas.openxmlformats.org/package/2006/metadata/core-properties"/>
    <ds:schemaRef ds:uri="http://purl.org/dc/elements/1.1/"/>
    <ds:schemaRef ds:uri="http://schemas.microsoft.com/office/2006/metadata/properties"/>
    <ds:schemaRef ds:uri="1d2e6339-9963-4444-b0f2-be5dad007de0"/>
    <ds:schemaRef ds:uri="http://schemas.microsoft.com/office/2006/documentManagement/types"/>
    <ds:schemaRef ds:uri="http://schemas.microsoft.com/office/infopath/2007/PartnerControls"/>
    <ds:schemaRef ds:uri="http://purl.org/dc/dcmitype/"/>
    <ds:schemaRef ds:uri="28b91107-4a81-451c-84f7-f52706813e27"/>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ACCESSIBLE_UKDS_Widescreen_with_poll</Template>
  <TotalTime>672</TotalTime>
  <Words>9324</Words>
  <Application>Microsoft Office PowerPoint</Application>
  <PresentationFormat>Widescreen</PresentationFormat>
  <Paragraphs>1256</Paragraphs>
  <Slides>64</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Open Sans</vt:lpstr>
      <vt:lpstr>Helvetica</vt:lpstr>
      <vt:lpstr>Arial</vt:lpstr>
      <vt:lpstr>Consolas</vt:lpstr>
      <vt:lpstr>Calibri</vt:lpstr>
      <vt:lpstr>UKDS_UKDA</vt:lpstr>
      <vt:lpstr>Text-Mining: Theory, steps and ideas</vt:lpstr>
      <vt:lpstr>Interaction in this workshop</vt:lpstr>
      <vt:lpstr>Q&amp;A Interaction in this workshop</vt:lpstr>
      <vt:lpstr>Mentimeter interaction in this workshop</vt:lpstr>
      <vt:lpstr>Can you hear me now?</vt:lpstr>
      <vt:lpstr>Troubleshooting audio problems</vt:lpstr>
      <vt:lpstr>You might be interested in other UKDS events</vt:lpstr>
      <vt:lpstr>Table of Contents for this workshop</vt:lpstr>
      <vt:lpstr>Text-mining is a form of data-mining</vt:lpstr>
      <vt:lpstr>Who has used text or data-mining methods already?</vt:lpstr>
      <vt:lpstr>What do I mean by structured data?</vt:lpstr>
      <vt:lpstr>What do I mean by structured data? Structured titles</vt:lpstr>
      <vt:lpstr>What do I mean by structured data? Structured dates</vt:lpstr>
      <vt:lpstr>What do I mean by structured data? Structured attendance</vt:lpstr>
      <vt:lpstr>Structured data is…</vt:lpstr>
      <vt:lpstr>What about unstructured data? Post-it notes</vt:lpstr>
      <vt:lpstr>What about unstructured data? Discrepancies</vt:lpstr>
      <vt:lpstr>Semi-(un)structured data is …</vt:lpstr>
      <vt:lpstr>How structured is a journal?</vt:lpstr>
      <vt:lpstr>How structured is a receipt?</vt:lpstr>
      <vt:lpstr>How structured is a recipe?</vt:lpstr>
      <vt:lpstr>How structured is a rant down the pub?</vt:lpstr>
      <vt:lpstr>Yeah… and?</vt:lpstr>
      <vt:lpstr>Text-mining in four steps - 1</vt:lpstr>
      <vt:lpstr>Text-mining in four steps - 2</vt:lpstr>
      <vt:lpstr>Text-mining in four steps - 3</vt:lpstr>
      <vt:lpstr>Text-mining in four steps - 4</vt:lpstr>
      <vt:lpstr>Which of these steps do you have the most experience with?</vt:lpstr>
      <vt:lpstr>Text-mining Pros and Cons </vt:lpstr>
      <vt:lpstr>Let’s focus on steps 2 and 3</vt:lpstr>
      <vt:lpstr>Processing – Raw data into useful data</vt:lpstr>
      <vt:lpstr>Processing – Tokenisation</vt:lpstr>
      <vt:lpstr>Processing – Standardising</vt:lpstr>
      <vt:lpstr>Processing – After standardising</vt:lpstr>
      <vt:lpstr>Processing – Removing irrelevancies</vt:lpstr>
      <vt:lpstr>Processing – after removing irrelevancies</vt:lpstr>
      <vt:lpstr>Basic NLP – Consolidation</vt:lpstr>
      <vt:lpstr>Basic NLP – after consolidation</vt:lpstr>
      <vt:lpstr>Basic NLP – Part of Speech tagging</vt:lpstr>
      <vt:lpstr>Basic NLP – after POS tagging</vt:lpstr>
      <vt:lpstr>Basic NLP – Chunking</vt:lpstr>
      <vt:lpstr>Basic NLP – after chunking</vt:lpstr>
      <vt:lpstr>Basic NLP – Named Entity Recognition (a kind of chunking)</vt:lpstr>
      <vt:lpstr>Basic NLP – Named Entity Recognition</vt:lpstr>
      <vt:lpstr>Processing and/or Basic NLP - What to do and in what order?</vt:lpstr>
      <vt:lpstr>Analysis - Word Frequency</vt:lpstr>
      <vt:lpstr>Analysis – advanced word frequency</vt:lpstr>
      <vt:lpstr>Analysis – Word similarity</vt:lpstr>
      <vt:lpstr>Analysis – Word similarity scores</vt:lpstr>
      <vt:lpstr>Analysis – Document similarity</vt:lpstr>
      <vt:lpstr>Advanced analysis… Automatic classification – a thought experiment</vt:lpstr>
      <vt:lpstr>Classification returns:</vt:lpstr>
      <vt:lpstr>Machine learning</vt:lpstr>
      <vt:lpstr>Sentiment analysis</vt:lpstr>
      <vt:lpstr>Sample training and test data</vt:lpstr>
      <vt:lpstr>Training and testing</vt:lpstr>
      <vt:lpstr>Naïve Bayes Classification – basic frequency in action</vt:lpstr>
      <vt:lpstr>Which of these text-mining methods is most interesting to you? </vt:lpstr>
      <vt:lpstr>What do you think you might use text-mining for?</vt:lpstr>
      <vt:lpstr>Efficiency</vt:lpstr>
      <vt:lpstr>Useful python packages</vt:lpstr>
      <vt:lpstr>Links to code, books and resources</vt:lpstr>
      <vt:lpstr>If you want more...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 Kasmire</dc:creator>
  <cp:lastModifiedBy>Julia Kasmire</cp:lastModifiedBy>
  <cp:revision>4</cp:revision>
  <dcterms:created xsi:type="dcterms:W3CDTF">2020-11-09T14:33:10Z</dcterms:created>
  <dcterms:modified xsi:type="dcterms:W3CDTF">2023-03-07T15:53:27Z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